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8" r:id="rId3"/>
    <p:sldId id="259" r:id="rId4"/>
    <p:sldId id="260" r:id="rId5"/>
    <p:sldId id="261" r:id="rId6"/>
    <p:sldId id="262" r:id="rId7"/>
    <p:sldId id="263" r:id="rId8"/>
    <p:sldId id="264" r:id="rId9"/>
    <p:sldId id="25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EA6A"/>
    <a:srgbClr val="00C85A"/>
    <a:srgbClr val="008000"/>
    <a:srgbClr val="57FFA3"/>
    <a:srgbClr val="63D2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96" autoAdjust="0"/>
    <p:restoredTop sz="94660"/>
  </p:normalViewPr>
  <p:slideViewPr>
    <p:cSldViewPr snapToGrid="0">
      <p:cViewPr varScale="1">
        <p:scale>
          <a:sx n="98" d="100"/>
          <a:sy n="98" d="100"/>
        </p:scale>
        <p:origin x="72" y="1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D7549-4590-46E0-B207-7FD715B7EF7F}"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CA"/>
        </a:p>
      </dgm:t>
    </dgm:pt>
    <dgm:pt modelId="{F00F9B31-C641-409C-A483-2FA114847363}">
      <dgm:prSet phldrT="[Text]" custT="1"/>
      <dgm:spPr/>
      <dgm:t>
        <a:bodyPr/>
        <a:lstStyle/>
        <a:p>
          <a:pPr marL="0" lvl="0" indent="0" algn="ctr" defTabSz="800100">
            <a:lnSpc>
              <a:spcPct val="90000"/>
            </a:lnSpc>
            <a:spcBef>
              <a:spcPct val="0"/>
            </a:spcBef>
            <a:spcAft>
              <a:spcPct val="35000"/>
            </a:spcAft>
            <a:buNone/>
          </a:pPr>
          <a:r>
            <a:rPr lang="en-US" sz="1800" b="0" kern="1200" cap="none" spc="0" dirty="0">
              <a:ln w="0"/>
              <a:solidFill>
                <a:prstClr val="white"/>
              </a:solidFill>
              <a:effectLst>
                <a:outerShdw blurRad="38100" dist="19050" dir="2700000" algn="tl" rotWithShape="0">
                  <a:prstClr val="black">
                    <a:alpha val="40000"/>
                  </a:prstClr>
                </a:outerShdw>
              </a:effectLst>
              <a:latin typeface="Century Gothic" panose="020B0502020202020204"/>
              <a:ea typeface="+mn-ea"/>
              <a:cs typeface="+mn-cs"/>
            </a:rPr>
            <a:t>Extreme weather events could cause damage to physical assets, including real estate, capital and infrastructure, and loss of life with consequent property and casualty (P&amp;C) insurance losses, damage to balance sheets of both households and firms, increases in defaults, and potential financial sector distress.</a:t>
          </a:r>
          <a:endParaRPr lang="en-CA" sz="1800" b="0" kern="1200" cap="none" spc="0" dirty="0">
            <a:ln w="0"/>
            <a:solidFill>
              <a:prstClr val="white"/>
            </a:solidFill>
            <a:effectLst>
              <a:outerShdw blurRad="38100" dist="19050" dir="2700000" algn="tl" rotWithShape="0">
                <a:prstClr val="black">
                  <a:alpha val="40000"/>
                </a:prstClr>
              </a:outerShdw>
            </a:effectLst>
            <a:latin typeface="Century Gothic" panose="020B0502020202020204"/>
            <a:ea typeface="+mn-ea"/>
            <a:cs typeface="+mn-cs"/>
          </a:endParaRPr>
        </a:p>
      </dgm:t>
    </dgm:pt>
    <dgm:pt modelId="{55B73166-A046-4C91-8895-EB7F85BBA8D0}" type="sibTrans" cxnId="{4699B922-8EDF-434A-B95E-0D4566E65BF4}">
      <dgm:prSet/>
      <dgm:spPr/>
      <dgm:t>
        <a:bodyPr/>
        <a:lstStyle/>
        <a:p>
          <a:endParaRPr lang="en-CA"/>
        </a:p>
      </dgm:t>
    </dgm:pt>
    <dgm:pt modelId="{3C8E1829-AE20-465C-8421-9CA29D3E2DFD}" type="parTrans" cxnId="{4699B922-8EDF-434A-B95E-0D4566E65BF4}">
      <dgm:prSet/>
      <dgm:spPr/>
      <dgm:t>
        <a:bodyPr/>
        <a:lstStyle/>
        <a:p>
          <a:endParaRPr lang="en-CA"/>
        </a:p>
      </dgm:t>
    </dgm:pt>
    <dgm:pt modelId="{746DC9C3-7565-4769-8E9A-32E869DC00E4}">
      <dgm:prSet phldrT="[Text]" custT="1"/>
      <dgm:spPr/>
      <dgm:t>
        <a:bodyPr/>
        <a:lstStyle/>
        <a:p>
          <a:r>
            <a:rPr lang="en-US" sz="1800" b="0" cap="none" spc="0" dirty="0">
              <a:ln w="0"/>
              <a:solidFill>
                <a:schemeClr val="tx1"/>
              </a:solidFill>
              <a:effectLst>
                <a:outerShdw blurRad="38100" dist="19050" dir="2700000" algn="tl" rotWithShape="0">
                  <a:schemeClr val="dk1">
                    <a:alpha val="40000"/>
                  </a:schemeClr>
                </a:outerShdw>
              </a:effectLst>
            </a:rPr>
            <a:t>More frequent or severe extreme weather events and/or a late and abrupt transition to a low-carbon economy could have significant impacts on the Canadian financial system, with potential systemic consequences.</a:t>
          </a:r>
          <a:endParaRPr lang="en-CA" sz="1800" b="0" cap="none" spc="0" dirty="0">
            <a:ln w="0"/>
            <a:solidFill>
              <a:schemeClr val="tx1"/>
            </a:solidFill>
            <a:effectLst>
              <a:outerShdw blurRad="38100" dist="19050" dir="2700000" algn="tl" rotWithShape="0">
                <a:schemeClr val="dk1">
                  <a:alpha val="40000"/>
                </a:schemeClr>
              </a:outerShdw>
            </a:effectLst>
          </a:endParaRPr>
        </a:p>
      </dgm:t>
    </dgm:pt>
    <dgm:pt modelId="{E4FAC162-2631-4B35-941D-3BABD0CA0B85}" type="sibTrans" cxnId="{4BEFD600-01DC-4B18-8DA6-88685A63C9A5}">
      <dgm:prSet/>
      <dgm:spPr/>
      <dgm:t>
        <a:bodyPr/>
        <a:lstStyle/>
        <a:p>
          <a:endParaRPr lang="en-CA"/>
        </a:p>
      </dgm:t>
    </dgm:pt>
    <dgm:pt modelId="{AD2786BF-57CE-493B-93D5-B674BC25D8ED}" type="parTrans" cxnId="{4BEFD600-01DC-4B18-8DA6-88685A63C9A5}">
      <dgm:prSet/>
      <dgm:spPr/>
      <dgm:t>
        <a:bodyPr/>
        <a:lstStyle/>
        <a:p>
          <a:endParaRPr lang="en-CA"/>
        </a:p>
      </dgm:t>
    </dgm:pt>
    <dgm:pt modelId="{8C2E59A5-82B0-46C1-A6EC-EF07B5407315}" type="pres">
      <dgm:prSet presAssocID="{C49D7549-4590-46E0-B207-7FD715B7EF7F}" presName="Name0" presStyleCnt="0">
        <dgm:presLayoutVars>
          <dgm:chPref val="1"/>
          <dgm:dir/>
          <dgm:animOne val="branch"/>
          <dgm:animLvl val="lvl"/>
          <dgm:resizeHandles/>
        </dgm:presLayoutVars>
      </dgm:prSet>
      <dgm:spPr/>
    </dgm:pt>
    <dgm:pt modelId="{F6A4FFCA-67BA-4FA7-A463-0321F5880F49}" type="pres">
      <dgm:prSet presAssocID="{746DC9C3-7565-4769-8E9A-32E869DC00E4}" presName="vertOne" presStyleCnt="0"/>
      <dgm:spPr/>
    </dgm:pt>
    <dgm:pt modelId="{5BACA0A5-B442-465E-98AC-A5B12DC3E8D0}" type="pres">
      <dgm:prSet presAssocID="{746DC9C3-7565-4769-8E9A-32E869DC00E4}" presName="txOne" presStyleLbl="node0" presStyleIdx="0" presStyleCnt="1" custScaleX="99616" custScaleY="165907" custLinFactY="-12362" custLinFactNeighborX="-726" custLinFactNeighborY="-100000">
        <dgm:presLayoutVars>
          <dgm:chPref val="3"/>
        </dgm:presLayoutVars>
      </dgm:prSet>
      <dgm:spPr/>
    </dgm:pt>
    <dgm:pt modelId="{3D62FDAD-7ADF-4000-9CEA-76485043224D}" type="pres">
      <dgm:prSet presAssocID="{746DC9C3-7565-4769-8E9A-32E869DC00E4}" presName="parTransOne" presStyleCnt="0"/>
      <dgm:spPr/>
    </dgm:pt>
    <dgm:pt modelId="{A1E88FE9-06D7-4448-9A41-EDE77DD24983}" type="pres">
      <dgm:prSet presAssocID="{746DC9C3-7565-4769-8E9A-32E869DC00E4}" presName="horzOne" presStyleCnt="0"/>
      <dgm:spPr/>
    </dgm:pt>
    <dgm:pt modelId="{E986A7F7-FBB9-4A42-8F70-F2CF876F962F}" type="pres">
      <dgm:prSet presAssocID="{F00F9B31-C641-409C-A483-2FA114847363}" presName="vertTwo" presStyleCnt="0"/>
      <dgm:spPr/>
    </dgm:pt>
    <dgm:pt modelId="{F95158D3-35BC-46EE-8F0E-366FACCD1F83}" type="pres">
      <dgm:prSet presAssocID="{F00F9B31-C641-409C-A483-2FA114847363}" presName="txTwo" presStyleLbl="node2" presStyleIdx="0" presStyleCnt="1" custScaleX="2000000" custScaleY="209974">
        <dgm:presLayoutVars>
          <dgm:chPref val="3"/>
        </dgm:presLayoutVars>
      </dgm:prSet>
      <dgm:spPr/>
    </dgm:pt>
    <dgm:pt modelId="{580AEFA9-1C41-4FCB-8750-0EAF3040512A}" type="pres">
      <dgm:prSet presAssocID="{F00F9B31-C641-409C-A483-2FA114847363}" presName="horzTwo" presStyleCnt="0"/>
      <dgm:spPr/>
    </dgm:pt>
  </dgm:ptLst>
  <dgm:cxnLst>
    <dgm:cxn modelId="{4BEFD600-01DC-4B18-8DA6-88685A63C9A5}" srcId="{C49D7549-4590-46E0-B207-7FD715B7EF7F}" destId="{746DC9C3-7565-4769-8E9A-32E869DC00E4}" srcOrd="0" destOrd="0" parTransId="{AD2786BF-57CE-493B-93D5-B674BC25D8ED}" sibTransId="{E4FAC162-2631-4B35-941D-3BABD0CA0B85}"/>
    <dgm:cxn modelId="{4699B922-8EDF-434A-B95E-0D4566E65BF4}" srcId="{746DC9C3-7565-4769-8E9A-32E869DC00E4}" destId="{F00F9B31-C641-409C-A483-2FA114847363}" srcOrd="0" destOrd="0" parTransId="{3C8E1829-AE20-465C-8421-9CA29D3E2DFD}" sibTransId="{55B73166-A046-4C91-8895-EB7F85BBA8D0}"/>
    <dgm:cxn modelId="{09099E63-5B84-433D-BC33-1FAB86D8E0CF}" type="presOf" srcId="{F00F9B31-C641-409C-A483-2FA114847363}" destId="{F95158D3-35BC-46EE-8F0E-366FACCD1F83}" srcOrd="0" destOrd="0" presId="urn:microsoft.com/office/officeart/2005/8/layout/hierarchy4"/>
    <dgm:cxn modelId="{37D390E4-2EE7-45EB-9E07-80E77413CFA3}" type="presOf" srcId="{C49D7549-4590-46E0-B207-7FD715B7EF7F}" destId="{8C2E59A5-82B0-46C1-A6EC-EF07B5407315}" srcOrd="0" destOrd="0" presId="urn:microsoft.com/office/officeart/2005/8/layout/hierarchy4"/>
    <dgm:cxn modelId="{1903A6EE-AAE8-4C21-9262-14DAF87CA66B}" type="presOf" srcId="{746DC9C3-7565-4769-8E9A-32E869DC00E4}" destId="{5BACA0A5-B442-465E-98AC-A5B12DC3E8D0}" srcOrd="0" destOrd="0" presId="urn:microsoft.com/office/officeart/2005/8/layout/hierarchy4"/>
    <dgm:cxn modelId="{1EBCB56C-45E5-4EFA-9BB7-CA222CCAD401}" type="presParOf" srcId="{8C2E59A5-82B0-46C1-A6EC-EF07B5407315}" destId="{F6A4FFCA-67BA-4FA7-A463-0321F5880F49}" srcOrd="0" destOrd="0" presId="urn:microsoft.com/office/officeart/2005/8/layout/hierarchy4"/>
    <dgm:cxn modelId="{BF4A67AF-0FE7-4201-9CE1-28D71F9D80B1}" type="presParOf" srcId="{F6A4FFCA-67BA-4FA7-A463-0321F5880F49}" destId="{5BACA0A5-B442-465E-98AC-A5B12DC3E8D0}" srcOrd="0" destOrd="0" presId="urn:microsoft.com/office/officeart/2005/8/layout/hierarchy4"/>
    <dgm:cxn modelId="{BC36D0BE-48C3-421B-842C-D6004C8FA7E6}" type="presParOf" srcId="{F6A4FFCA-67BA-4FA7-A463-0321F5880F49}" destId="{3D62FDAD-7ADF-4000-9CEA-76485043224D}" srcOrd="1" destOrd="0" presId="urn:microsoft.com/office/officeart/2005/8/layout/hierarchy4"/>
    <dgm:cxn modelId="{F332508F-8B8B-4039-BCF1-AD5B6E8F77F4}" type="presParOf" srcId="{F6A4FFCA-67BA-4FA7-A463-0321F5880F49}" destId="{A1E88FE9-06D7-4448-9A41-EDE77DD24983}" srcOrd="2" destOrd="0" presId="urn:microsoft.com/office/officeart/2005/8/layout/hierarchy4"/>
    <dgm:cxn modelId="{C3532277-071E-477A-B7E9-BFDC55B5AB14}" type="presParOf" srcId="{A1E88FE9-06D7-4448-9A41-EDE77DD24983}" destId="{E986A7F7-FBB9-4A42-8F70-F2CF876F962F}" srcOrd="0" destOrd="0" presId="urn:microsoft.com/office/officeart/2005/8/layout/hierarchy4"/>
    <dgm:cxn modelId="{7FF9A4A5-CB8F-45FA-AA33-8AADF2F0EA23}" type="presParOf" srcId="{E986A7F7-FBB9-4A42-8F70-F2CF876F962F}" destId="{F95158D3-35BC-46EE-8F0E-366FACCD1F83}" srcOrd="0" destOrd="0" presId="urn:microsoft.com/office/officeart/2005/8/layout/hierarchy4"/>
    <dgm:cxn modelId="{BE45CE0C-2C34-47EB-95E1-B303789F0248}" type="presParOf" srcId="{E986A7F7-FBB9-4A42-8F70-F2CF876F962F}" destId="{580AEFA9-1C41-4FCB-8750-0EAF3040512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371BB4-CD7F-496C-B853-3189CE8659F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ED71B93F-F61C-48AC-960A-79CC8165354B}">
      <dgm:prSet phldrT="[Text]" custT="1"/>
      <dgm:spPr/>
      <dgm:t>
        <a:bodyPr/>
        <a:lstStyle/>
        <a:p>
          <a:r>
            <a:rPr lang="en-CA" sz="1050" dirty="0"/>
            <a:t>There is no single pathway to achieving climate targets. </a:t>
          </a:r>
        </a:p>
      </dgm:t>
    </dgm:pt>
    <dgm:pt modelId="{4EB73284-339C-43CF-9FC3-22283E761498}" type="parTrans" cxnId="{49EFFF59-E60A-4963-89BE-0B74309971AF}">
      <dgm:prSet/>
      <dgm:spPr/>
      <dgm:t>
        <a:bodyPr/>
        <a:lstStyle/>
        <a:p>
          <a:endParaRPr lang="en-CA"/>
        </a:p>
      </dgm:t>
    </dgm:pt>
    <dgm:pt modelId="{E0E3EEFF-E65D-4351-92C2-E299A2C9175A}" type="sibTrans" cxnId="{49EFFF59-E60A-4963-89BE-0B74309971AF}">
      <dgm:prSet/>
      <dgm:spPr/>
      <dgm:t>
        <a:bodyPr/>
        <a:lstStyle/>
        <a:p>
          <a:endParaRPr lang="en-CA"/>
        </a:p>
      </dgm:t>
    </dgm:pt>
    <dgm:pt modelId="{7A2C5410-DF7C-40D9-BFB3-A303D2FD4DC6}">
      <dgm:prSet phldrT="[Text]" custT="1"/>
      <dgm:spPr/>
      <dgm: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lang="en-CA" sz="1050" dirty="0"/>
            <a:t>A whole systems approach to carbon elimination is needed if we are to limit the climate extremes that cause such damage to human wellbeing, the economy and the environment.</a:t>
          </a:r>
        </a:p>
        <a:p>
          <a:pPr marL="0" lvl="0" indent="0" algn="ctr" defTabSz="466725">
            <a:lnSpc>
              <a:spcPct val="90000"/>
            </a:lnSpc>
            <a:spcBef>
              <a:spcPct val="0"/>
            </a:spcBef>
            <a:spcAft>
              <a:spcPct val="35000"/>
            </a:spcAft>
            <a:buNone/>
          </a:pPr>
          <a:endParaRPr lang="en-CA" sz="1050" kern="1200" dirty="0">
            <a:solidFill>
              <a:prstClr val="white"/>
            </a:solidFill>
            <a:latin typeface="Century Gothic" panose="020B0502020202020204"/>
            <a:ea typeface="+mn-ea"/>
            <a:cs typeface="+mn-cs"/>
          </a:endParaRPr>
        </a:p>
      </dgm:t>
    </dgm:pt>
    <dgm:pt modelId="{96EF1CAD-70E3-46FE-BAFF-7C2DC9225004}" type="parTrans" cxnId="{C574EE32-4E8E-4E8C-BCD7-BCA0454BD110}">
      <dgm:prSet/>
      <dgm:spPr/>
      <dgm:t>
        <a:bodyPr/>
        <a:lstStyle/>
        <a:p>
          <a:endParaRPr lang="en-CA"/>
        </a:p>
      </dgm:t>
    </dgm:pt>
    <dgm:pt modelId="{0DC4AEFD-F10E-4DB0-A373-C843414604E0}" type="sibTrans" cxnId="{C574EE32-4E8E-4E8C-BCD7-BCA0454BD110}">
      <dgm:prSet/>
      <dgm:spPr/>
      <dgm:t>
        <a:bodyPr/>
        <a:lstStyle/>
        <a:p>
          <a:endParaRPr lang="en-CA"/>
        </a:p>
      </dgm:t>
    </dgm:pt>
    <dgm:pt modelId="{6B4FFD22-E60B-4F81-8CF4-01BA6CEA8985}">
      <dgm:prSet custT="1"/>
      <dgm:spPr/>
      <dgm:t>
        <a:bodyPr/>
        <a:lstStyle/>
        <a:p>
          <a:pPr>
            <a:buNone/>
          </a:pPr>
          <a:r>
            <a:rPr lang="en-US" sz="1050" dirty="0">
              <a:solidFill>
                <a:prstClr val="white"/>
              </a:solidFill>
              <a:latin typeface="Century Gothic" panose="020B0502020202020204"/>
              <a:ea typeface="+mn-ea"/>
              <a:cs typeface="+mn-cs"/>
            </a:rPr>
            <a:t>While we don’t know what the low-carbon transition will cost, as it depends on the choices and investments we make today and in the future, the longer we wait to manage that change, the higher the costs and the graver the environmental risks.</a:t>
          </a:r>
          <a:endParaRPr lang="en-CA" sz="1050" dirty="0"/>
        </a:p>
      </dgm:t>
    </dgm:pt>
    <dgm:pt modelId="{528CC6E1-4D9E-428B-8685-79971E0694D6}" type="parTrans" cxnId="{36F90559-1AEE-462C-85A2-7E2BB6C78FC7}">
      <dgm:prSet/>
      <dgm:spPr/>
      <dgm:t>
        <a:bodyPr/>
        <a:lstStyle/>
        <a:p>
          <a:endParaRPr lang="en-CA"/>
        </a:p>
      </dgm:t>
    </dgm:pt>
    <dgm:pt modelId="{61CA93EF-1776-4609-95B9-3A0B296658E6}" type="sibTrans" cxnId="{36F90559-1AEE-462C-85A2-7E2BB6C78FC7}">
      <dgm:prSet/>
      <dgm:spPr/>
      <dgm:t>
        <a:bodyPr/>
        <a:lstStyle/>
        <a:p>
          <a:endParaRPr lang="en-CA"/>
        </a:p>
      </dgm:t>
    </dgm:pt>
    <dgm:pt modelId="{4E112B1E-FD61-4DF6-80C1-E2262DCC9F0A}">
      <dgm:prSet custT="1"/>
      <dgm:spPr/>
      <dgm:t>
        <a:bodyPr/>
        <a:lstStyle/>
        <a:p>
          <a:r>
            <a:rPr lang="en-US" sz="1050" dirty="0"/>
            <a:t>Most progress towards a low-carbon economy to date has been thanks to decreases in coal from energy production, and the final pact agreed at COP26 should ensure even greater reductions. The International Energy Agency estimates that ‘Renewables will overtake coal to become the largest source of electricity generation worldwide in 2025’, and the world now invests more in renewable power generation (excluding nuclear and hydro) than in oil, gas and coal generation combined (see Figure 4).  </a:t>
          </a:r>
          <a:endParaRPr lang="en-CA" sz="1050" dirty="0"/>
        </a:p>
      </dgm:t>
    </dgm:pt>
    <dgm:pt modelId="{474BB025-D5AD-4A82-9177-F2844BA9FBDB}" type="parTrans" cxnId="{DF10CF0D-EA49-48E1-9CEB-95960D83AA1E}">
      <dgm:prSet/>
      <dgm:spPr/>
      <dgm:t>
        <a:bodyPr/>
        <a:lstStyle/>
        <a:p>
          <a:endParaRPr lang="en-CA"/>
        </a:p>
      </dgm:t>
    </dgm:pt>
    <dgm:pt modelId="{CCDB9066-F4CB-40DB-96AC-02972D742FEC}" type="sibTrans" cxnId="{DF10CF0D-EA49-48E1-9CEB-95960D83AA1E}">
      <dgm:prSet/>
      <dgm:spPr/>
      <dgm:t>
        <a:bodyPr/>
        <a:lstStyle/>
        <a:p>
          <a:endParaRPr lang="en-CA" dirty="0"/>
        </a:p>
      </dgm:t>
    </dgm:pt>
    <dgm:pt modelId="{482EBE28-68B0-4581-9F48-3A93B99D854D}" type="pres">
      <dgm:prSet presAssocID="{E7371BB4-CD7F-496C-B853-3189CE8659FA}" presName="cycle" presStyleCnt="0">
        <dgm:presLayoutVars>
          <dgm:dir/>
          <dgm:resizeHandles val="exact"/>
        </dgm:presLayoutVars>
      </dgm:prSet>
      <dgm:spPr/>
    </dgm:pt>
    <dgm:pt modelId="{2CDAAA2C-0824-4C56-87BF-E3A907D8798B}" type="pres">
      <dgm:prSet presAssocID="{ED71B93F-F61C-48AC-960A-79CC8165354B}" presName="node" presStyleLbl="node1" presStyleIdx="0" presStyleCnt="4" custScaleX="125563" custScaleY="85914" custRadScaleRad="88877" custRadScaleInc="-35477">
        <dgm:presLayoutVars>
          <dgm:bulletEnabled val="1"/>
        </dgm:presLayoutVars>
      </dgm:prSet>
      <dgm:spPr/>
    </dgm:pt>
    <dgm:pt modelId="{97E32A5C-7E89-4F6B-9B03-288FDF618980}" type="pres">
      <dgm:prSet presAssocID="{E0E3EEFF-E65D-4351-92C2-E299A2C9175A}" presName="sibTrans" presStyleLbl="sibTrans2D1" presStyleIdx="0" presStyleCnt="4" custScaleX="189264" custScaleY="97617" custLinFactNeighborX="13360" custLinFactNeighborY="-20890"/>
      <dgm:spPr/>
    </dgm:pt>
    <dgm:pt modelId="{056D0581-03CC-4E03-84D6-E982A628774D}" type="pres">
      <dgm:prSet presAssocID="{E0E3EEFF-E65D-4351-92C2-E299A2C9175A}" presName="connectorText" presStyleLbl="sibTrans2D1" presStyleIdx="0" presStyleCnt="4"/>
      <dgm:spPr/>
    </dgm:pt>
    <dgm:pt modelId="{6F04062C-84F7-4A1F-83A2-E569DF13E627}" type="pres">
      <dgm:prSet presAssocID="{7A2C5410-DF7C-40D9-BFB3-A303D2FD4DC6}" presName="node" presStyleLbl="node1" presStyleIdx="1" presStyleCnt="4" custScaleX="159850" custScaleY="92407" custRadScaleRad="169070" custRadScaleInc="-22506">
        <dgm:presLayoutVars>
          <dgm:bulletEnabled val="1"/>
        </dgm:presLayoutVars>
      </dgm:prSet>
      <dgm:spPr/>
    </dgm:pt>
    <dgm:pt modelId="{5E6B088D-2B09-4E05-9D6F-0A6C49A4993D}" type="pres">
      <dgm:prSet presAssocID="{0DC4AEFD-F10E-4DB0-A373-C843414604E0}" presName="sibTrans" presStyleLbl="sibTrans2D1" presStyleIdx="1" presStyleCnt="4" custScaleX="177844" custLinFactNeighborX="44709" custLinFactNeighborY="27910"/>
      <dgm:spPr/>
    </dgm:pt>
    <dgm:pt modelId="{58FAE968-22D5-4F7B-BACD-C4BBB4DD72C7}" type="pres">
      <dgm:prSet presAssocID="{0DC4AEFD-F10E-4DB0-A373-C843414604E0}" presName="connectorText" presStyleLbl="sibTrans2D1" presStyleIdx="1" presStyleCnt="4"/>
      <dgm:spPr/>
    </dgm:pt>
    <dgm:pt modelId="{95CFAA71-AA08-457E-A97F-ECE51CFC1401}" type="pres">
      <dgm:prSet presAssocID="{6B4FFD22-E60B-4F81-8CF4-01BA6CEA8985}" presName="node" presStyleLbl="node1" presStyleIdx="2" presStyleCnt="4" custScaleX="153063" custScaleY="104068" custRadScaleRad="147955" custRadScaleInc="-49057">
        <dgm:presLayoutVars>
          <dgm:bulletEnabled val="1"/>
        </dgm:presLayoutVars>
      </dgm:prSet>
      <dgm:spPr/>
    </dgm:pt>
    <dgm:pt modelId="{2BBFB5C6-1A4C-48EC-8FA8-2E6656F8C746}" type="pres">
      <dgm:prSet presAssocID="{61CA93EF-1776-4609-95B9-3A0B296658E6}" presName="sibTrans" presStyleLbl="sibTrans2D1" presStyleIdx="2" presStyleCnt="4" custScaleX="178398" custLinFactNeighborX="-24905" custLinFactNeighborY="64360"/>
      <dgm:spPr/>
    </dgm:pt>
    <dgm:pt modelId="{EC4A1E7E-5C0D-422B-A765-864B94D3D099}" type="pres">
      <dgm:prSet presAssocID="{61CA93EF-1776-4609-95B9-3A0B296658E6}" presName="connectorText" presStyleLbl="sibTrans2D1" presStyleIdx="2" presStyleCnt="4"/>
      <dgm:spPr/>
    </dgm:pt>
    <dgm:pt modelId="{E3F33520-44C5-4CEF-A469-AD59099BF46C}" type="pres">
      <dgm:prSet presAssocID="{4E112B1E-FD61-4DF6-80C1-E2262DCC9F0A}" presName="node" presStyleLbl="node1" presStyleIdx="3" presStyleCnt="4" custFlipHor="1" custScaleX="160855" custScaleY="208046" custRadScaleRad="155101" custRadScaleInc="-44255">
        <dgm:presLayoutVars>
          <dgm:bulletEnabled val="1"/>
        </dgm:presLayoutVars>
      </dgm:prSet>
      <dgm:spPr/>
    </dgm:pt>
    <dgm:pt modelId="{5AC9D4A4-A511-403D-B241-138CA61B1F8F}" type="pres">
      <dgm:prSet presAssocID="{CCDB9066-F4CB-40DB-96AC-02972D742FEC}" presName="sibTrans" presStyleLbl="sibTrans2D1" presStyleIdx="3" presStyleCnt="4" custScaleX="170137" custLinFactNeighborX="803" custLinFactNeighborY="-2999"/>
      <dgm:spPr/>
    </dgm:pt>
    <dgm:pt modelId="{28518C1B-0B45-4BD2-AC1A-C7F88D40778B}" type="pres">
      <dgm:prSet presAssocID="{CCDB9066-F4CB-40DB-96AC-02972D742FEC}" presName="connectorText" presStyleLbl="sibTrans2D1" presStyleIdx="3" presStyleCnt="4"/>
      <dgm:spPr/>
    </dgm:pt>
  </dgm:ptLst>
  <dgm:cxnLst>
    <dgm:cxn modelId="{5EFCE10B-6E78-417A-A381-3913BE224903}" type="presOf" srcId="{CCDB9066-F4CB-40DB-96AC-02972D742FEC}" destId="{28518C1B-0B45-4BD2-AC1A-C7F88D40778B}" srcOrd="1" destOrd="0" presId="urn:microsoft.com/office/officeart/2005/8/layout/cycle2"/>
    <dgm:cxn modelId="{DF10CF0D-EA49-48E1-9CEB-95960D83AA1E}" srcId="{E7371BB4-CD7F-496C-B853-3189CE8659FA}" destId="{4E112B1E-FD61-4DF6-80C1-E2262DCC9F0A}" srcOrd="3" destOrd="0" parTransId="{474BB025-D5AD-4A82-9177-F2844BA9FBDB}" sibTransId="{CCDB9066-F4CB-40DB-96AC-02972D742FEC}"/>
    <dgm:cxn modelId="{2A3B3D2D-8376-41F5-9860-97D3DBEE4188}" type="presOf" srcId="{61CA93EF-1776-4609-95B9-3A0B296658E6}" destId="{2BBFB5C6-1A4C-48EC-8FA8-2E6656F8C746}" srcOrd="0" destOrd="0" presId="urn:microsoft.com/office/officeart/2005/8/layout/cycle2"/>
    <dgm:cxn modelId="{C574EE32-4E8E-4E8C-BCD7-BCA0454BD110}" srcId="{E7371BB4-CD7F-496C-B853-3189CE8659FA}" destId="{7A2C5410-DF7C-40D9-BFB3-A303D2FD4DC6}" srcOrd="1" destOrd="0" parTransId="{96EF1CAD-70E3-46FE-BAFF-7C2DC9225004}" sibTransId="{0DC4AEFD-F10E-4DB0-A373-C843414604E0}"/>
    <dgm:cxn modelId="{5A910F3F-4C24-4DB3-B8DB-E1A23B30AFFB}" type="presOf" srcId="{E0E3EEFF-E65D-4351-92C2-E299A2C9175A}" destId="{056D0581-03CC-4E03-84D6-E982A628774D}" srcOrd="1" destOrd="0" presId="urn:microsoft.com/office/officeart/2005/8/layout/cycle2"/>
    <dgm:cxn modelId="{9FF64B48-60E8-4B6F-A96A-788047874784}" type="presOf" srcId="{ED71B93F-F61C-48AC-960A-79CC8165354B}" destId="{2CDAAA2C-0824-4C56-87BF-E3A907D8798B}" srcOrd="0" destOrd="0" presId="urn:microsoft.com/office/officeart/2005/8/layout/cycle2"/>
    <dgm:cxn modelId="{A9EE7E70-7CE1-4511-85D3-0ECD98FC72C1}" type="presOf" srcId="{0DC4AEFD-F10E-4DB0-A373-C843414604E0}" destId="{58FAE968-22D5-4F7B-BACD-C4BBB4DD72C7}" srcOrd="1" destOrd="0" presId="urn:microsoft.com/office/officeart/2005/8/layout/cycle2"/>
    <dgm:cxn modelId="{F0025C73-A3B6-4E6F-BB0F-C16D2595B850}" type="presOf" srcId="{4E112B1E-FD61-4DF6-80C1-E2262DCC9F0A}" destId="{E3F33520-44C5-4CEF-A469-AD59099BF46C}" srcOrd="0" destOrd="0" presId="urn:microsoft.com/office/officeart/2005/8/layout/cycle2"/>
    <dgm:cxn modelId="{FD7DD276-DF89-4C00-9142-DDA17CB2EA23}" type="presOf" srcId="{61CA93EF-1776-4609-95B9-3A0B296658E6}" destId="{EC4A1E7E-5C0D-422B-A765-864B94D3D099}" srcOrd="1" destOrd="0" presId="urn:microsoft.com/office/officeart/2005/8/layout/cycle2"/>
    <dgm:cxn modelId="{36F90559-1AEE-462C-85A2-7E2BB6C78FC7}" srcId="{E7371BB4-CD7F-496C-B853-3189CE8659FA}" destId="{6B4FFD22-E60B-4F81-8CF4-01BA6CEA8985}" srcOrd="2" destOrd="0" parTransId="{528CC6E1-4D9E-428B-8685-79971E0694D6}" sibTransId="{61CA93EF-1776-4609-95B9-3A0B296658E6}"/>
    <dgm:cxn modelId="{49EFFF59-E60A-4963-89BE-0B74309971AF}" srcId="{E7371BB4-CD7F-496C-B853-3189CE8659FA}" destId="{ED71B93F-F61C-48AC-960A-79CC8165354B}" srcOrd="0" destOrd="0" parTransId="{4EB73284-339C-43CF-9FC3-22283E761498}" sibTransId="{E0E3EEFF-E65D-4351-92C2-E299A2C9175A}"/>
    <dgm:cxn modelId="{2B6E607D-754A-45C8-B0EE-07CEEBF69C2C}" type="presOf" srcId="{E0E3EEFF-E65D-4351-92C2-E299A2C9175A}" destId="{97E32A5C-7E89-4F6B-9B03-288FDF618980}" srcOrd="0" destOrd="0" presId="urn:microsoft.com/office/officeart/2005/8/layout/cycle2"/>
    <dgm:cxn modelId="{9D49519A-A0D1-4016-8A71-966744F25E4D}" type="presOf" srcId="{CCDB9066-F4CB-40DB-96AC-02972D742FEC}" destId="{5AC9D4A4-A511-403D-B241-138CA61B1F8F}" srcOrd="0" destOrd="0" presId="urn:microsoft.com/office/officeart/2005/8/layout/cycle2"/>
    <dgm:cxn modelId="{954BD1BE-35AD-4140-AE28-1B2177CABAD9}" type="presOf" srcId="{6B4FFD22-E60B-4F81-8CF4-01BA6CEA8985}" destId="{95CFAA71-AA08-457E-A97F-ECE51CFC1401}" srcOrd="0" destOrd="0" presId="urn:microsoft.com/office/officeart/2005/8/layout/cycle2"/>
    <dgm:cxn modelId="{978716F1-1518-49A1-8059-5165B163E6A9}" type="presOf" srcId="{E7371BB4-CD7F-496C-B853-3189CE8659FA}" destId="{482EBE28-68B0-4581-9F48-3A93B99D854D}" srcOrd="0" destOrd="0" presId="urn:microsoft.com/office/officeart/2005/8/layout/cycle2"/>
    <dgm:cxn modelId="{3561BEF6-3707-4E13-B9A6-D6392350F6CA}" type="presOf" srcId="{0DC4AEFD-F10E-4DB0-A373-C843414604E0}" destId="{5E6B088D-2B09-4E05-9D6F-0A6C49A4993D}" srcOrd="0" destOrd="0" presId="urn:microsoft.com/office/officeart/2005/8/layout/cycle2"/>
    <dgm:cxn modelId="{25A480F9-0E01-416B-B5A2-4F3133535D5D}" type="presOf" srcId="{7A2C5410-DF7C-40D9-BFB3-A303D2FD4DC6}" destId="{6F04062C-84F7-4A1F-83A2-E569DF13E627}" srcOrd="0" destOrd="0" presId="urn:microsoft.com/office/officeart/2005/8/layout/cycle2"/>
    <dgm:cxn modelId="{D76A498D-695A-4416-BA51-7938325D7622}" type="presParOf" srcId="{482EBE28-68B0-4581-9F48-3A93B99D854D}" destId="{2CDAAA2C-0824-4C56-87BF-E3A907D8798B}" srcOrd="0" destOrd="0" presId="urn:microsoft.com/office/officeart/2005/8/layout/cycle2"/>
    <dgm:cxn modelId="{24DF58C1-73A3-43F5-9625-42346342DE28}" type="presParOf" srcId="{482EBE28-68B0-4581-9F48-3A93B99D854D}" destId="{97E32A5C-7E89-4F6B-9B03-288FDF618980}" srcOrd="1" destOrd="0" presId="urn:microsoft.com/office/officeart/2005/8/layout/cycle2"/>
    <dgm:cxn modelId="{48D6E3E5-F363-4B9F-9534-EC4A87EC7CE1}" type="presParOf" srcId="{97E32A5C-7E89-4F6B-9B03-288FDF618980}" destId="{056D0581-03CC-4E03-84D6-E982A628774D}" srcOrd="0" destOrd="0" presId="urn:microsoft.com/office/officeart/2005/8/layout/cycle2"/>
    <dgm:cxn modelId="{38FAE326-77A3-4E61-B20E-B6B8B4324E8A}" type="presParOf" srcId="{482EBE28-68B0-4581-9F48-3A93B99D854D}" destId="{6F04062C-84F7-4A1F-83A2-E569DF13E627}" srcOrd="2" destOrd="0" presId="urn:microsoft.com/office/officeart/2005/8/layout/cycle2"/>
    <dgm:cxn modelId="{4A47C17B-7D3D-4D86-B479-FEC70E6E15B9}" type="presParOf" srcId="{482EBE28-68B0-4581-9F48-3A93B99D854D}" destId="{5E6B088D-2B09-4E05-9D6F-0A6C49A4993D}" srcOrd="3" destOrd="0" presId="urn:microsoft.com/office/officeart/2005/8/layout/cycle2"/>
    <dgm:cxn modelId="{DD6BB46D-3833-4C3A-8915-E3052F3552DF}" type="presParOf" srcId="{5E6B088D-2B09-4E05-9D6F-0A6C49A4993D}" destId="{58FAE968-22D5-4F7B-BACD-C4BBB4DD72C7}" srcOrd="0" destOrd="0" presId="urn:microsoft.com/office/officeart/2005/8/layout/cycle2"/>
    <dgm:cxn modelId="{6A79A4A0-ABBB-4D9A-8DDC-E51E027F01EA}" type="presParOf" srcId="{482EBE28-68B0-4581-9F48-3A93B99D854D}" destId="{95CFAA71-AA08-457E-A97F-ECE51CFC1401}" srcOrd="4" destOrd="0" presId="urn:microsoft.com/office/officeart/2005/8/layout/cycle2"/>
    <dgm:cxn modelId="{3E59E77D-AC90-4DE9-92D5-A456A7308456}" type="presParOf" srcId="{482EBE28-68B0-4581-9F48-3A93B99D854D}" destId="{2BBFB5C6-1A4C-48EC-8FA8-2E6656F8C746}" srcOrd="5" destOrd="0" presId="urn:microsoft.com/office/officeart/2005/8/layout/cycle2"/>
    <dgm:cxn modelId="{5646980C-528C-41EC-8354-D8FF93224FC9}" type="presParOf" srcId="{2BBFB5C6-1A4C-48EC-8FA8-2E6656F8C746}" destId="{EC4A1E7E-5C0D-422B-A765-864B94D3D099}" srcOrd="0" destOrd="0" presId="urn:microsoft.com/office/officeart/2005/8/layout/cycle2"/>
    <dgm:cxn modelId="{F8256CE8-2C30-46E0-A942-5DF34D670D55}" type="presParOf" srcId="{482EBE28-68B0-4581-9F48-3A93B99D854D}" destId="{E3F33520-44C5-4CEF-A469-AD59099BF46C}" srcOrd="6" destOrd="0" presId="urn:microsoft.com/office/officeart/2005/8/layout/cycle2"/>
    <dgm:cxn modelId="{BF152235-43C8-4D66-8F59-7C5ADCB9CC1F}" type="presParOf" srcId="{482EBE28-68B0-4581-9F48-3A93B99D854D}" destId="{5AC9D4A4-A511-403D-B241-138CA61B1F8F}" srcOrd="7" destOrd="0" presId="urn:microsoft.com/office/officeart/2005/8/layout/cycle2"/>
    <dgm:cxn modelId="{32E4875C-9A13-462B-A458-99A138A4C4A6}" type="presParOf" srcId="{5AC9D4A4-A511-403D-B241-138CA61B1F8F}" destId="{28518C1B-0B45-4BD2-AC1A-C7F88D4077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CA0A5-B442-465E-98AC-A5B12DC3E8D0}">
      <dsp:nvSpPr>
        <dsp:cNvPr id="0" name=""/>
        <dsp:cNvSpPr/>
      </dsp:nvSpPr>
      <dsp:spPr>
        <a:xfrm>
          <a:off x="0" y="0"/>
          <a:ext cx="8915165" cy="129663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schemeClr val="tx1"/>
              </a:solidFill>
              <a:effectLst>
                <a:outerShdw blurRad="38100" dist="19050" dir="2700000" algn="tl" rotWithShape="0">
                  <a:schemeClr val="dk1">
                    <a:alpha val="40000"/>
                  </a:schemeClr>
                </a:outerShdw>
              </a:effectLst>
            </a:rPr>
            <a:t>More frequent or severe extreme weather events and/or a late and abrupt transition to a low-carbon economy could have significant impacts on the Canadian financial system, with potential systemic consequences.</a:t>
          </a:r>
          <a:endParaRPr lang="en-CA" sz="1800" b="0" kern="1200" cap="none" spc="0" dirty="0">
            <a:ln w="0"/>
            <a:solidFill>
              <a:schemeClr val="tx1"/>
            </a:solidFill>
            <a:effectLst>
              <a:outerShdw blurRad="38100" dist="19050" dir="2700000" algn="tl" rotWithShape="0">
                <a:schemeClr val="dk1">
                  <a:alpha val="40000"/>
                </a:schemeClr>
              </a:outerShdw>
            </a:effectLst>
          </a:endParaRPr>
        </a:p>
      </dsp:txBody>
      <dsp:txXfrm>
        <a:off x="37977" y="37977"/>
        <a:ext cx="8839211" cy="1220681"/>
      </dsp:txXfrm>
    </dsp:sp>
    <dsp:sp modelId="{F95158D3-35BC-46EE-8F0E-366FACCD1F83}">
      <dsp:nvSpPr>
        <dsp:cNvPr id="0" name=""/>
        <dsp:cNvSpPr/>
      </dsp:nvSpPr>
      <dsp:spPr>
        <a:xfrm>
          <a:off x="4369" y="1424750"/>
          <a:ext cx="8932060" cy="164103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prstClr val="white"/>
              </a:solidFill>
              <a:effectLst>
                <a:outerShdw blurRad="38100" dist="19050" dir="2700000" algn="tl" rotWithShape="0">
                  <a:prstClr val="black">
                    <a:alpha val="40000"/>
                  </a:prstClr>
                </a:outerShdw>
              </a:effectLst>
              <a:latin typeface="Century Gothic" panose="020B0502020202020204"/>
              <a:ea typeface="+mn-ea"/>
              <a:cs typeface="+mn-cs"/>
            </a:rPr>
            <a:t>Extreme weather events could cause damage to physical assets, including real estate, capital and infrastructure, and loss of life with consequent property and casualty (P&amp;C) insurance losses, damage to balance sheets of both households and firms, increases in defaults, and potential financial sector distress.</a:t>
          </a:r>
          <a:endParaRPr lang="en-CA" sz="1800" b="0" kern="1200" cap="none" spc="0" dirty="0">
            <a:ln w="0"/>
            <a:solidFill>
              <a:prstClr val="white"/>
            </a:solidFill>
            <a:effectLst>
              <a:outerShdw blurRad="38100" dist="19050" dir="2700000" algn="tl" rotWithShape="0">
                <a:prstClr val="black">
                  <a:alpha val="40000"/>
                </a:prstClr>
              </a:outerShdw>
            </a:effectLst>
            <a:latin typeface="Century Gothic" panose="020B0502020202020204"/>
            <a:ea typeface="+mn-ea"/>
            <a:cs typeface="+mn-cs"/>
          </a:endParaRPr>
        </a:p>
      </dsp:txBody>
      <dsp:txXfrm>
        <a:off x="52433" y="1472814"/>
        <a:ext cx="8835932" cy="1544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AAA2C-0824-4C56-87BF-E3A907D8798B}">
      <dsp:nvSpPr>
        <dsp:cNvPr id="0" name=""/>
        <dsp:cNvSpPr/>
      </dsp:nvSpPr>
      <dsp:spPr>
        <a:xfrm>
          <a:off x="3128664" y="387445"/>
          <a:ext cx="2265347" cy="155001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CA" sz="1050" kern="1200" dirty="0"/>
            <a:t>There is no single pathway to achieving climate targets. </a:t>
          </a:r>
        </a:p>
      </dsp:txBody>
      <dsp:txXfrm>
        <a:off x="3460416" y="614440"/>
        <a:ext cx="1601843" cy="1096029"/>
      </dsp:txXfrm>
    </dsp:sp>
    <dsp:sp modelId="{97E32A5C-7E89-4F6B-9B03-288FDF618980}">
      <dsp:nvSpPr>
        <dsp:cNvPr id="0" name=""/>
        <dsp:cNvSpPr/>
      </dsp:nvSpPr>
      <dsp:spPr>
        <a:xfrm rot="976374">
          <a:off x="5351290" y="1229969"/>
          <a:ext cx="1386093" cy="594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5354862" y="1323864"/>
        <a:ext cx="1207776" cy="356635"/>
      </dsp:txXfrm>
    </dsp:sp>
    <dsp:sp modelId="{6F04062C-84F7-4A1F-83A2-E569DF13E627}">
      <dsp:nvSpPr>
        <dsp:cNvPr id="0" name=""/>
        <dsp:cNvSpPr/>
      </dsp:nvSpPr>
      <dsp:spPr>
        <a:xfrm>
          <a:off x="6474823" y="1395926"/>
          <a:ext cx="2883937" cy="1667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marR="0" lvl="0" indent="0" algn="ctr" defTabSz="466725" eaLnBrk="1" fontAlgn="auto" latinLnBrk="0" hangingPunct="1">
            <a:lnSpc>
              <a:spcPct val="90000"/>
            </a:lnSpc>
            <a:spcBef>
              <a:spcPct val="0"/>
            </a:spcBef>
            <a:spcAft>
              <a:spcPct val="35000"/>
            </a:spcAft>
            <a:buClrTx/>
            <a:buSzTx/>
            <a:buFontTx/>
            <a:buNone/>
            <a:tabLst/>
            <a:defRPr/>
          </a:pPr>
          <a:r>
            <a:rPr lang="en-CA" sz="1050" dirty="0"/>
            <a:t>A whole systems approach to carbon elimination is needed if we are to limit the climate extremes that cause such damage to human wellbeing, the economy and the environment.</a:t>
          </a:r>
        </a:p>
        <a:p>
          <a:pPr marL="0" lvl="0" indent="0" algn="ctr" defTabSz="466725">
            <a:lnSpc>
              <a:spcPct val="90000"/>
            </a:lnSpc>
            <a:spcBef>
              <a:spcPct val="0"/>
            </a:spcBef>
            <a:spcAft>
              <a:spcPct val="35000"/>
            </a:spcAft>
            <a:buNone/>
          </a:pPr>
          <a:endParaRPr lang="en-CA" sz="1050" kern="1200" dirty="0">
            <a:solidFill>
              <a:prstClr val="white"/>
            </a:solidFill>
            <a:latin typeface="Century Gothic" panose="020B0502020202020204"/>
            <a:ea typeface="+mn-ea"/>
            <a:cs typeface="+mn-cs"/>
          </a:endParaRPr>
        </a:p>
      </dsp:txBody>
      <dsp:txXfrm>
        <a:off x="6897166" y="1640076"/>
        <a:ext cx="2039251" cy="1178862"/>
      </dsp:txXfrm>
    </dsp:sp>
    <dsp:sp modelId="{5E6B088D-2B09-4E05-9D6F-0A6C49A4993D}">
      <dsp:nvSpPr>
        <dsp:cNvPr id="0" name=""/>
        <dsp:cNvSpPr/>
      </dsp:nvSpPr>
      <dsp:spPr>
        <a:xfrm rot="7830459">
          <a:off x="6609774" y="3291133"/>
          <a:ext cx="1146993" cy="608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CA" sz="2600" kern="1200"/>
        </a:p>
      </dsp:txBody>
      <dsp:txXfrm rot="10800000">
        <a:off x="6760436" y="3343469"/>
        <a:ext cx="964323" cy="365341"/>
      </dsp:txXfrm>
    </dsp:sp>
    <dsp:sp modelId="{95CFAA71-AA08-457E-A97F-ECE51CFC1401}">
      <dsp:nvSpPr>
        <dsp:cNvPr id="0" name=""/>
        <dsp:cNvSpPr/>
      </dsp:nvSpPr>
      <dsp:spPr>
        <a:xfrm>
          <a:off x="4413609" y="3775119"/>
          <a:ext cx="2761489" cy="1877544"/>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prstClr val="white"/>
              </a:solidFill>
              <a:latin typeface="Century Gothic" panose="020B0502020202020204"/>
              <a:ea typeface="+mn-ea"/>
              <a:cs typeface="+mn-cs"/>
            </a:rPr>
            <a:t>While we don’t know what the low-carbon transition will cost, as it depends on the choices and investments we make today and in the future, the longer we wait to manage that change, the higher the costs and the graver the environmental risks.</a:t>
          </a:r>
          <a:endParaRPr lang="en-CA" sz="1050" kern="1200" dirty="0"/>
        </a:p>
      </dsp:txBody>
      <dsp:txXfrm>
        <a:off x="4818020" y="4050079"/>
        <a:ext cx="1952667" cy="1327624"/>
      </dsp:txXfrm>
    </dsp:sp>
    <dsp:sp modelId="{2BBFB5C6-1A4C-48EC-8FA8-2E6656F8C746}">
      <dsp:nvSpPr>
        <dsp:cNvPr id="0" name=""/>
        <dsp:cNvSpPr/>
      </dsp:nvSpPr>
      <dsp:spPr>
        <a:xfrm rot="11635342">
          <a:off x="3239268" y="4343283"/>
          <a:ext cx="1105833" cy="608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CA" sz="2600" kern="1200"/>
        </a:p>
      </dsp:txBody>
      <dsp:txXfrm rot="10800000">
        <a:off x="3419255" y="4487039"/>
        <a:ext cx="923163" cy="365341"/>
      </dsp:txXfrm>
    </dsp:sp>
    <dsp:sp modelId="{E3F33520-44C5-4CEF-A469-AD59099BF46C}">
      <dsp:nvSpPr>
        <dsp:cNvPr id="0" name=""/>
        <dsp:cNvSpPr/>
      </dsp:nvSpPr>
      <dsp:spPr>
        <a:xfrm flipH="1">
          <a:off x="485803" y="1880922"/>
          <a:ext cx="2902068" cy="375346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Most progress towards a low-carbon economy to date has been thanks to decreases in coal from energy production, and the final pact agreed at COP26 should ensure even greater reductions. The International Energy Agency estimates that ‘Renewables will overtake coal to become the largest source of electricity generation worldwide in 2025’, and the world now invests more in renewable power generation (excluding nuclear and hydro) than in oil, gas and coal generation combined (see Figure 4).  </a:t>
          </a:r>
          <a:endParaRPr lang="en-CA" sz="1050" kern="1200" dirty="0"/>
        </a:p>
      </dsp:txBody>
      <dsp:txXfrm>
        <a:off x="910801" y="2430604"/>
        <a:ext cx="2052072" cy="2654102"/>
      </dsp:txXfrm>
    </dsp:sp>
    <dsp:sp modelId="{5AC9D4A4-A511-403D-B241-138CA61B1F8F}">
      <dsp:nvSpPr>
        <dsp:cNvPr id="0" name=""/>
        <dsp:cNvSpPr/>
      </dsp:nvSpPr>
      <dsp:spPr>
        <a:xfrm rot="18711033">
          <a:off x="2918302" y="1865197"/>
          <a:ext cx="857181" cy="6089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CA" sz="2600" kern="1200" dirty="0"/>
        </a:p>
      </dsp:txBody>
      <dsp:txXfrm>
        <a:off x="2948699" y="2055011"/>
        <a:ext cx="674511" cy="3653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5A860-F335-4252-AA00-24FB67ED2982}"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13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481A142-DA77-4A5F-AD1F-14E6C18F0F5F}"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53469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2653885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979182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4861103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643228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81A142-DA77-4A5F-AD1F-14E6C18F0F5F}"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1381294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0927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72767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6679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43813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7445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56036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036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9684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C4E36-FABE-47EB-AA7F-C19A93824617}"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9464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9CE6B-5DE6-4A2D-B72E-5E8969F9F56F}"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1607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481A142-DA77-4A5F-AD1F-14E6C18F0F5F}" type="datetime1">
              <a:rPr lang="en-US" smtClean="0"/>
              <a:t>5/20/2024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117905863"/>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economicsobservatory.com/climate-change-what-are-the-economic-impacts-and-potential-solutions" TargetMode="External"/><Relationship Id="rId7" Type="http://schemas.openxmlformats.org/officeDocument/2006/relationships/image" Target="../media/image12.png"/><Relationship Id="rId2" Type="http://schemas.openxmlformats.org/officeDocument/2006/relationships/hyperlink" Target="https://www.bankofcanada.ca/2019/11/researching-economic-impacts-climate-change/" TargetMode="External"/><Relationship Id="rId1" Type="http://schemas.openxmlformats.org/officeDocument/2006/relationships/slideLayout" Target="../slideLayouts/slideLayout7.xml"/><Relationship Id="rId6" Type="http://schemas.openxmlformats.org/officeDocument/2006/relationships/hyperlink" Target="https://www.ipcc.ch/sr15/chapter/spm/" TargetMode="External"/><Relationship Id="rId5" Type="http://schemas.openxmlformats.org/officeDocument/2006/relationships/hyperlink" Target="https://impactlab.org/" TargetMode="External"/><Relationship Id="rId4" Type="http://schemas.openxmlformats.org/officeDocument/2006/relationships/hyperlink" Target="https://www.bbc.co.uk/news/resources/idt-5aceb360-8bc3-4741-99f0-2e4f76ca02bb"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806943C-BF32-4BF1-B6A7-69D90A70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56C03-CE5A-D71A-43E4-8DF5232AEE1D}"/>
              </a:ext>
            </a:extLst>
          </p:cNvPr>
          <p:cNvSpPr>
            <a:spLocks noGrp="1"/>
          </p:cNvSpPr>
          <p:nvPr>
            <p:ph type="ctrTitle"/>
          </p:nvPr>
        </p:nvSpPr>
        <p:spPr>
          <a:xfrm>
            <a:off x="4886837" y="724902"/>
            <a:ext cx="6559859" cy="3028983"/>
          </a:xfrm>
        </p:spPr>
        <p:txBody>
          <a:bodyPr vert="horz" lIns="91440" tIns="45720" rIns="91440" bIns="45720" rtlCol="0" anchor="b">
            <a:normAutofit/>
          </a:bodyPr>
          <a:lstStyle/>
          <a:p>
            <a:r>
              <a:rPr lang="en-US" sz="4400" b="1" cap="non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Impact of Climate Change on Global Economies Worldwide Report</a:t>
            </a:r>
          </a:p>
        </p:txBody>
      </p:sp>
      <p:sp>
        <p:nvSpPr>
          <p:cNvPr id="62" name="Rectangle 61">
            <a:extLst>
              <a:ext uri="{FF2B5EF4-FFF2-40B4-BE49-F238E27FC236}">
                <a16:creationId xmlns:a16="http://schemas.microsoft.com/office/drawing/2014/main" id="{A878C6BF-28C8-4E12-B854-7A830D3E6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57472"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different seasons&#10;&#10;Description automatically generated">
            <a:extLst>
              <a:ext uri="{FF2B5EF4-FFF2-40B4-BE49-F238E27FC236}">
                <a16:creationId xmlns:a16="http://schemas.microsoft.com/office/drawing/2014/main" id="{A996879A-47C4-64B9-D7FB-0937566455F2}"/>
              </a:ext>
            </a:extLst>
          </p:cNvPr>
          <p:cNvPicPr>
            <a:picLocks noChangeAspect="1"/>
          </p:cNvPicPr>
          <p:nvPr/>
        </p:nvPicPr>
        <p:blipFill rotWithShape="1">
          <a:blip r:embed="rId2"/>
          <a:srcRect t="10569" r="-3" b="476"/>
          <a:stretch/>
        </p:blipFill>
        <p:spPr>
          <a:xfrm>
            <a:off x="484632" y="1017241"/>
            <a:ext cx="3864344" cy="2087145"/>
          </a:xfrm>
          <a:prstGeom prst="rect">
            <a:avLst/>
          </a:prstGeom>
        </p:spPr>
      </p:pic>
      <p:pic>
        <p:nvPicPr>
          <p:cNvPr id="29" name="Picture 28" descr="Red text on a white background&#10;&#10;Description automatically generated">
            <a:extLst>
              <a:ext uri="{FF2B5EF4-FFF2-40B4-BE49-F238E27FC236}">
                <a16:creationId xmlns:a16="http://schemas.microsoft.com/office/drawing/2014/main" id="{ACECD1CD-778F-667E-85DC-2577CF46D803}"/>
              </a:ext>
            </a:extLst>
          </p:cNvPr>
          <p:cNvPicPr>
            <a:picLocks noChangeAspect="1"/>
          </p:cNvPicPr>
          <p:nvPr/>
        </p:nvPicPr>
        <p:blipFill>
          <a:blip r:embed="rId3"/>
          <a:stretch>
            <a:fillRect/>
          </a:stretch>
        </p:blipFill>
        <p:spPr>
          <a:xfrm>
            <a:off x="484632" y="4436267"/>
            <a:ext cx="3725990" cy="1089852"/>
          </a:xfrm>
          <a:prstGeom prst="rect">
            <a:avLst/>
          </a:prstGeom>
        </p:spPr>
      </p:pic>
      <p:grpSp>
        <p:nvGrpSpPr>
          <p:cNvPr id="64" name="Group 63">
            <a:extLst>
              <a:ext uri="{FF2B5EF4-FFF2-40B4-BE49-F238E27FC236}">
                <a16:creationId xmlns:a16="http://schemas.microsoft.com/office/drawing/2014/main" id="{D6A7568C-128C-4A8A-81BA-1BED2DDAD3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5" name="Straight Connector 64">
              <a:extLst>
                <a:ext uri="{FF2B5EF4-FFF2-40B4-BE49-F238E27FC236}">
                  <a16:creationId xmlns:a16="http://schemas.microsoft.com/office/drawing/2014/main" id="{0BED0B87-F053-4FB5-ABC4-24F3C0413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B940DFC-0E04-4FC7-88F7-5D4AF780C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6C4A8A1-0543-412C-B5E6-803A174A73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CC29E161-7520-4B3D-B83D-41D4962915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B24BCAEE-76B1-447C-AFFB-F827F42F51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Rectangle 1">
            <a:extLst>
              <a:ext uri="{FF2B5EF4-FFF2-40B4-BE49-F238E27FC236}">
                <a16:creationId xmlns:a16="http://schemas.microsoft.com/office/drawing/2014/main" id="{B7A7D19D-192C-4C10-9BD3-A7B6F9D8BB60}"/>
              </a:ext>
            </a:extLst>
          </p:cNvPr>
          <p:cNvSpPr>
            <a:spLocks noChangeArrowheads="1"/>
          </p:cNvSpPr>
          <p:nvPr/>
        </p:nvSpPr>
        <p:spPr bwMode="auto">
          <a:xfrm>
            <a:off x="-455989" y="4317426"/>
            <a:ext cx="135371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FFFFFF"/>
                </a:solidFill>
                <a:effectLst/>
                <a:latin typeface="Aptos" charset="0"/>
                <a:ea typeface="Times New Roman" panose="02020603050405020304" pitchFamily="18" charset="0"/>
                <a:cs typeface="Times New Roman" panose="02020603050405020304" pitchFamily="18" charset="0"/>
              </a:rPr>
              <a:t>Octavian </a:t>
            </a:r>
            <a:r>
              <a:rPr kumimoji="0" lang="en-US" altLang="en-US" sz="3200" b="0" i="0" u="none" strike="noStrike" cap="none" normalizeH="0" baseline="0" dirty="0" err="1">
                <a:ln>
                  <a:noFill/>
                </a:ln>
                <a:solidFill>
                  <a:srgbClr val="FFFFFF"/>
                </a:solidFill>
                <a:effectLst/>
                <a:latin typeface="Aptos" charset="0"/>
                <a:ea typeface="Times New Roman" panose="02020603050405020304" pitchFamily="18" charset="0"/>
                <a:cs typeface="Times New Roman" panose="02020603050405020304" pitchFamily="18" charset="0"/>
              </a:rPr>
              <a:t>Badea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42861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4FD84-CA1A-4A9E-B3B5-0DDA594ADE1E}"/>
              </a:ext>
            </a:extLst>
          </p:cNvPr>
          <p:cNvSpPr/>
          <p:nvPr/>
        </p:nvSpPr>
        <p:spPr>
          <a:xfrm>
            <a:off x="0" y="0"/>
            <a:ext cx="12192000" cy="954107"/>
          </a:xfrm>
          <a:prstGeom prst="rect">
            <a:avLst/>
          </a:prstGeom>
          <a:noFill/>
          <a:ln>
            <a:noFill/>
          </a:ln>
        </p:spPr>
        <p:txBody>
          <a:bodyPr wrap="square" lIns="91440" tIns="45720" rIns="91440" bIns="45720">
            <a:spAutoFit/>
          </a:bodyPr>
          <a:lstStyle/>
          <a:p>
            <a:pPr algn="ctr"/>
            <a:r>
              <a:rPr lang="en-US" sz="2800" b="1" spc="50" dirty="0">
                <a:ln w="0"/>
                <a:solidFill>
                  <a:schemeClr val="bg2"/>
                </a:solidFill>
                <a:effectLst>
                  <a:innerShdw blurRad="63500" dist="50800" dir="13500000">
                    <a:srgbClr val="000000">
                      <a:alpha val="50000"/>
                    </a:srgbClr>
                  </a:innerShdw>
                </a:effectLst>
              </a:rPr>
              <a:t>Introduction to The Impact of Climate Change on Global Economies Worldwide Report</a:t>
            </a:r>
          </a:p>
        </p:txBody>
      </p:sp>
      <p:sp>
        <p:nvSpPr>
          <p:cNvPr id="4" name="Rectangle 3">
            <a:extLst>
              <a:ext uri="{FF2B5EF4-FFF2-40B4-BE49-F238E27FC236}">
                <a16:creationId xmlns:a16="http://schemas.microsoft.com/office/drawing/2014/main" id="{9AF47DC3-E285-4F8E-B58F-74618F5F9FD5}"/>
              </a:ext>
            </a:extLst>
          </p:cNvPr>
          <p:cNvSpPr/>
          <p:nvPr/>
        </p:nvSpPr>
        <p:spPr>
          <a:xfrm>
            <a:off x="184485" y="1127601"/>
            <a:ext cx="12007515" cy="2246769"/>
          </a:xfrm>
          <a:prstGeom prst="rect">
            <a:avLst/>
          </a:prstGeom>
        </p:spPr>
        <p:txBody>
          <a:bodyPr wrap="square">
            <a:spAutoFit/>
          </a:bodyPr>
          <a:lstStyle/>
          <a:p>
            <a:pPr defTabSz="914400" eaLnBrk="0" fontAlgn="base" hangingPunct="0">
              <a:spcBef>
                <a:spcPct val="0"/>
              </a:spcBef>
              <a:spcAft>
                <a:spcPct val="0"/>
              </a:spcAft>
            </a:pPr>
            <a:r>
              <a:rPr lang="en-CA" sz="2000" dirty="0">
                <a:solidFill>
                  <a:srgbClr val="FFFFFF"/>
                </a:solidFill>
                <a:latin typeface="Aptos" charset="0"/>
                <a:cs typeface="Times New Roman" panose="02020603050405020304" pitchFamily="18" charset="0"/>
              </a:rPr>
              <a:t>Climate change impacts humanity every years. It can cause a lot of disasters that can affect anyone. The effects of climate change in the past decades has affected life differently.  Temperatures have risen highly over the years. Therefore, the impact of climate change is really concerning because it affects everyone not just global economies.</a:t>
            </a:r>
            <a:r>
              <a:rPr lang="en-US" sz="2000" dirty="0">
                <a:solidFill>
                  <a:srgbClr val="FFFFFF"/>
                </a:solidFill>
                <a:latin typeface="Aptos" charset="0"/>
                <a:cs typeface="Times New Roman" panose="02020603050405020304" pitchFamily="18" charset="0"/>
              </a:rPr>
              <a:t> Temperatures in Edmonton used to be -30°C in the winter. Now the temperature in the winter is not colder then -10°C in the same city. Summers in the city were not warmer then 25°C. Now summers in Edmonton can be as warm as 30°C. Spring in Romania, used to be no warmer then 20°C. Now Spring in the same country is 30°C. </a:t>
            </a:r>
            <a:r>
              <a:rPr lang="en-CA" sz="2000" dirty="0">
                <a:solidFill>
                  <a:srgbClr val="FFFFFF"/>
                </a:solidFill>
                <a:latin typeface="Aptos" charset="0"/>
                <a:cs typeface="Times New Roman" panose="02020603050405020304" pitchFamily="18" charset="0"/>
              </a:rPr>
              <a:t>  </a:t>
            </a:r>
            <a:endParaRPr lang="en-US" sz="2000" dirty="0">
              <a:solidFill>
                <a:srgbClr val="FFFFFF"/>
              </a:solidFill>
              <a:latin typeface="Aptos" charset="0"/>
              <a:cs typeface="Times New Roman" panose="02020603050405020304" pitchFamily="18" charset="0"/>
            </a:endParaRPr>
          </a:p>
        </p:txBody>
      </p:sp>
      <p:pic>
        <p:nvPicPr>
          <p:cNvPr id="5" name="Picture 4">
            <a:extLst>
              <a:ext uri="{FF2B5EF4-FFF2-40B4-BE49-F238E27FC236}">
                <a16:creationId xmlns:a16="http://schemas.microsoft.com/office/drawing/2014/main" id="{70AA9891-CEE0-44DB-81DD-9D0AAB6F4528}"/>
              </a:ext>
            </a:extLst>
          </p:cNvPr>
          <p:cNvPicPr>
            <a:picLocks noChangeAspect="1"/>
          </p:cNvPicPr>
          <p:nvPr/>
        </p:nvPicPr>
        <p:blipFill>
          <a:blip r:embed="rId2"/>
          <a:stretch>
            <a:fillRect/>
          </a:stretch>
        </p:blipFill>
        <p:spPr>
          <a:xfrm>
            <a:off x="4482239" y="3105082"/>
            <a:ext cx="5239277" cy="3704596"/>
          </a:xfrm>
          <a:prstGeom prst="rect">
            <a:avLst/>
          </a:prstGeom>
        </p:spPr>
      </p:pic>
    </p:spTree>
    <p:extLst>
      <p:ext uri="{BB962C8B-B14F-4D97-AF65-F5344CB8AC3E}">
        <p14:creationId xmlns:p14="http://schemas.microsoft.com/office/powerpoint/2010/main" val="40251224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80C4E6-0BB3-4623-9B43-677DFD09FDD9}"/>
              </a:ext>
            </a:extLst>
          </p:cNvPr>
          <p:cNvSpPr/>
          <p:nvPr/>
        </p:nvSpPr>
        <p:spPr>
          <a:xfrm>
            <a:off x="0" y="0"/>
            <a:ext cx="12192000" cy="523220"/>
          </a:xfrm>
          <a:prstGeom prst="rect">
            <a:avLst/>
          </a:prstGeom>
          <a:noFill/>
          <a:ln>
            <a:noFill/>
          </a:ln>
        </p:spPr>
        <p:txBody>
          <a:bodyPr wrap="square" lIns="91440" tIns="45720" rIns="91440" bIns="45720">
            <a:spAutoFit/>
          </a:bodyPr>
          <a:lstStyle/>
          <a:p>
            <a:pPr algn="ctr"/>
            <a:r>
              <a:rPr lang="en-US" sz="2800" b="1" spc="50" dirty="0">
                <a:ln w="0"/>
                <a:solidFill>
                  <a:schemeClr val="bg2"/>
                </a:solidFill>
                <a:effectLst>
                  <a:innerShdw blurRad="63500" dist="50800" dir="13500000">
                    <a:srgbClr val="000000">
                      <a:alpha val="50000"/>
                    </a:srgbClr>
                  </a:innerShdw>
                </a:effectLst>
              </a:rPr>
              <a:t>Macroeconomic forecasting and monetary policy</a:t>
            </a:r>
          </a:p>
        </p:txBody>
      </p:sp>
      <p:sp>
        <p:nvSpPr>
          <p:cNvPr id="4" name="Rectangle 3">
            <a:extLst>
              <a:ext uri="{FF2B5EF4-FFF2-40B4-BE49-F238E27FC236}">
                <a16:creationId xmlns:a16="http://schemas.microsoft.com/office/drawing/2014/main" id="{F0323658-5CF4-4C12-98CC-16FF9D546580}"/>
              </a:ext>
            </a:extLst>
          </p:cNvPr>
          <p:cNvSpPr/>
          <p:nvPr/>
        </p:nvSpPr>
        <p:spPr>
          <a:xfrm>
            <a:off x="0" y="646331"/>
            <a:ext cx="12192000" cy="2862322"/>
          </a:xfrm>
          <a:prstGeom prst="rect">
            <a:avLst/>
          </a:prstGeom>
        </p:spPr>
        <p:txBody>
          <a:bodyPr wrap="square">
            <a:spAutoFit/>
          </a:bodyPr>
          <a:lstStyle/>
          <a:p>
            <a:pPr defTabSz="914400" eaLnBrk="0" fontAlgn="base" hangingPunct="0">
              <a:spcBef>
                <a:spcPct val="0"/>
              </a:spcBef>
              <a:spcAft>
                <a:spcPct val="0"/>
              </a:spcAft>
            </a:pPr>
            <a:r>
              <a:rPr lang="en-US" sz="2000" dirty="0">
                <a:solidFill>
                  <a:srgbClr val="FFFFFF"/>
                </a:solidFill>
                <a:latin typeface="Aptos" charset="0"/>
                <a:cs typeface="Times New Roman" panose="02020603050405020304" pitchFamily="18" charset="0"/>
              </a:rPr>
              <a:t>The physical risks of climate change will likely imply increases in the frequency and severity of negative supply shocks (e.g., destruction of capital stocks, disruptions to </a:t>
            </a:r>
            <a:r>
              <a:rPr lang="en-US" sz="2000" dirty="0" err="1">
                <a:solidFill>
                  <a:srgbClr val="FFFFFF"/>
                </a:solidFill>
                <a:latin typeface="Aptos" charset="0"/>
                <a:cs typeface="Times New Roman" panose="02020603050405020304" pitchFamily="18" charset="0"/>
              </a:rPr>
              <a:t>labour</a:t>
            </a:r>
            <a:r>
              <a:rPr lang="en-US" sz="2000" dirty="0">
                <a:solidFill>
                  <a:srgbClr val="FFFFFF"/>
                </a:solidFill>
                <a:latin typeface="Aptos" charset="0"/>
                <a:cs typeface="Times New Roman" panose="02020603050405020304" pitchFamily="18" charset="0"/>
              </a:rPr>
              <a:t> supply, disruptions to supply chains) and demand shocks (e.g., damage to household and corporate balance sheets that result in reduced consumption and investment). While demand shocks are typically manageable from a monetary policy perspective, supply shocks are generally more challenging because they generate a trade-off for central banks between stabilizing inflation and stabilizing output variations . There is a high degree of uncertainty regarding the future path of climate change, climate policies, technological innovation and socio-economic changes. Climate-economy models must therefore be used to develop a range of plausible macro financial scenarios to assess possible outcomes. </a:t>
            </a:r>
          </a:p>
        </p:txBody>
      </p:sp>
      <p:pic>
        <p:nvPicPr>
          <p:cNvPr id="5" name="Picture 4">
            <a:extLst>
              <a:ext uri="{FF2B5EF4-FFF2-40B4-BE49-F238E27FC236}">
                <a16:creationId xmlns:a16="http://schemas.microsoft.com/office/drawing/2014/main" id="{4A0F1AB8-15AF-4DD2-8342-AA5A5A272D45}"/>
              </a:ext>
            </a:extLst>
          </p:cNvPr>
          <p:cNvPicPr>
            <a:picLocks noChangeAspect="1"/>
          </p:cNvPicPr>
          <p:nvPr/>
        </p:nvPicPr>
        <p:blipFill>
          <a:blip r:embed="rId2"/>
          <a:stretch>
            <a:fillRect/>
          </a:stretch>
        </p:blipFill>
        <p:spPr>
          <a:xfrm>
            <a:off x="1692613" y="3255733"/>
            <a:ext cx="7062281" cy="3469084"/>
          </a:xfrm>
          <a:prstGeom prst="rect">
            <a:avLst/>
          </a:prstGeom>
        </p:spPr>
      </p:pic>
    </p:spTree>
    <p:extLst>
      <p:ext uri="{BB962C8B-B14F-4D97-AF65-F5344CB8AC3E}">
        <p14:creationId xmlns:p14="http://schemas.microsoft.com/office/powerpoint/2010/main" val="20696323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06DCEB-0488-5FB0-BCCC-47C9B97B47BD}"/>
              </a:ext>
            </a:extLst>
          </p:cNvPr>
          <p:cNvSpPr txBox="1"/>
          <p:nvPr/>
        </p:nvSpPr>
        <p:spPr>
          <a:xfrm>
            <a:off x="0" y="0"/>
            <a:ext cx="12192000" cy="52322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2800" b="1" spc="50" dirty="0">
                <a:ln w="0"/>
                <a:solidFill>
                  <a:schemeClr val="bg2"/>
                </a:solidFill>
                <a:effectLst>
                  <a:innerShdw blurRad="63500" dist="50800" dir="13500000">
                    <a:srgbClr val="000000">
                      <a:alpha val="50000"/>
                    </a:srgbClr>
                  </a:innerShdw>
                </a:effectLst>
              </a:rPr>
              <a:t>Assessing climate-related risks to the financial system</a:t>
            </a:r>
            <a:endParaRPr lang="en-CA" sz="2800" b="1" spc="50" dirty="0">
              <a:ln w="0"/>
              <a:solidFill>
                <a:schemeClr val="bg2"/>
              </a:solidFill>
              <a:effectLst>
                <a:innerShdw blurRad="63500" dist="50800" dir="13500000">
                  <a:srgbClr val="000000">
                    <a:alpha val="50000"/>
                  </a:srgbClr>
                </a:innerShdw>
              </a:effectLst>
            </a:endParaRPr>
          </a:p>
        </p:txBody>
      </p:sp>
      <p:graphicFrame>
        <p:nvGraphicFramePr>
          <p:cNvPr id="11" name="Diagram 10">
            <a:extLst>
              <a:ext uri="{FF2B5EF4-FFF2-40B4-BE49-F238E27FC236}">
                <a16:creationId xmlns:a16="http://schemas.microsoft.com/office/drawing/2014/main" id="{E2E5A2D0-D7D2-6710-2FBE-B024F3BC0E59}"/>
              </a:ext>
            </a:extLst>
          </p:cNvPr>
          <p:cNvGraphicFramePr/>
          <p:nvPr>
            <p:extLst>
              <p:ext uri="{D42A27DB-BD31-4B8C-83A1-F6EECF244321}">
                <p14:modId xmlns:p14="http://schemas.microsoft.com/office/powerpoint/2010/main" val="3725592918"/>
              </p:ext>
            </p:extLst>
          </p:nvPr>
        </p:nvGraphicFramePr>
        <p:xfrm>
          <a:off x="593387" y="659407"/>
          <a:ext cx="8940800" cy="3066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Rounded Corners 12">
            <a:extLst>
              <a:ext uri="{FF2B5EF4-FFF2-40B4-BE49-F238E27FC236}">
                <a16:creationId xmlns:a16="http://schemas.microsoft.com/office/drawing/2014/main" id="{C4681BA1-BBB2-C9D6-7EDF-6BF97CD37971}"/>
              </a:ext>
            </a:extLst>
          </p:cNvPr>
          <p:cNvSpPr/>
          <p:nvPr/>
        </p:nvSpPr>
        <p:spPr>
          <a:xfrm>
            <a:off x="515566" y="3861881"/>
            <a:ext cx="8940800" cy="158560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R="0" algn="ctr" defTabSz="800100">
              <a:lnSpc>
                <a:spcPct val="90000"/>
              </a:lnSpc>
              <a:spcBef>
                <a:spcPct val="0"/>
              </a:spcBef>
              <a:spcAft>
                <a:spcPct val="35000"/>
              </a:spcAft>
            </a:pPr>
            <a:r>
              <a:rPr lang="en-CA" dirty="0">
                <a:ln w="0"/>
                <a:solidFill>
                  <a:prstClr val="white"/>
                </a:solidFill>
                <a:effectLst>
                  <a:outerShdw blurRad="38100" dist="19050" dir="2700000" algn="tl" rotWithShape="0">
                    <a:prstClr val="black">
                      <a:alpha val="40000"/>
                    </a:prstClr>
                  </a:outerShdw>
                </a:effectLst>
                <a:latin typeface="Century Gothic" panose="020B0502020202020204"/>
              </a:rPr>
              <a:t>A late and abrupt transition to a low-carbon economy could lead to a sudden repricing of climate-related risks and stranded assets, which could negatively affect the balance sheets of financial market participants, with potential consequences to financial stability. Given the Canadian economy’s reliance on carbon-intensive activities, its financial system could be particularly vulnerable to transition risks under some adverse scenarios. </a:t>
            </a:r>
          </a:p>
        </p:txBody>
      </p:sp>
      <p:pic>
        <p:nvPicPr>
          <p:cNvPr id="15" name="Picture 14">
            <a:extLst>
              <a:ext uri="{FF2B5EF4-FFF2-40B4-BE49-F238E27FC236}">
                <a16:creationId xmlns:a16="http://schemas.microsoft.com/office/drawing/2014/main" id="{3CD8666D-21AA-E6BB-3020-F375E9F93270}"/>
              </a:ext>
            </a:extLst>
          </p:cNvPr>
          <p:cNvPicPr>
            <a:picLocks noChangeAspect="1"/>
          </p:cNvPicPr>
          <p:nvPr/>
        </p:nvPicPr>
        <p:blipFill>
          <a:blip r:embed="rId7"/>
          <a:stretch>
            <a:fillRect/>
          </a:stretch>
        </p:blipFill>
        <p:spPr>
          <a:xfrm>
            <a:off x="9534187" y="2054290"/>
            <a:ext cx="2609246" cy="1739498"/>
          </a:xfrm>
          <a:prstGeom prst="rect">
            <a:avLst/>
          </a:prstGeom>
        </p:spPr>
      </p:pic>
      <p:pic>
        <p:nvPicPr>
          <p:cNvPr id="1026" name="Picture 2" descr="Climate Change Impacts on Water-Related Sectors - Vietnam Water Portal">
            <a:extLst>
              <a:ext uri="{FF2B5EF4-FFF2-40B4-BE49-F238E27FC236}">
                <a16:creationId xmlns:a16="http://schemas.microsoft.com/office/drawing/2014/main" id="{663B0EF4-A4B6-91CE-ACD7-2BFE4455C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009" y="4043357"/>
            <a:ext cx="2391924" cy="140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7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940FC9-74B1-076D-8EB3-073A1877D4A4}"/>
              </a:ext>
            </a:extLst>
          </p:cNvPr>
          <p:cNvSpPr txBox="1"/>
          <p:nvPr/>
        </p:nvSpPr>
        <p:spPr>
          <a:xfrm>
            <a:off x="0" y="-5"/>
            <a:ext cx="12192000" cy="523220"/>
          </a:xfrm>
          <a:prstGeom prst="rect">
            <a:avLst/>
          </a:prstGeom>
          <a:noFill/>
        </p:spPr>
        <p:txBody>
          <a:bodyPr wrap="square">
            <a:spAutoFit/>
          </a:bodyPr>
          <a:lstStyle>
            <a:defPPr>
              <a:defRPr lang="en-US"/>
            </a:defPPr>
            <a:lvl1pPr algn="ctr">
              <a:defRPr sz="2800" b="1">
                <a:ln/>
                <a:solidFill>
                  <a:schemeClr val="bg1"/>
                </a:solidFill>
              </a:defRPr>
            </a:lvl1pPr>
          </a:lstStyle>
          <a:p>
            <a:r>
              <a:rPr lang="en-US" spc="50" dirty="0">
                <a:ln w="0"/>
                <a:solidFill>
                  <a:schemeClr val="bg2"/>
                </a:solidFill>
                <a:effectLst>
                  <a:innerShdw blurRad="63500" dist="50800" dir="13500000">
                    <a:srgbClr val="000000">
                      <a:alpha val="50000"/>
                    </a:srgbClr>
                  </a:innerShdw>
                </a:effectLst>
              </a:rPr>
              <a:t>The economic response to climate change</a:t>
            </a:r>
            <a:endParaRPr lang="en-CA" spc="50" dirty="0">
              <a:ln w="0"/>
              <a:solidFill>
                <a:schemeClr val="bg2"/>
              </a:solidFill>
              <a:effectLst>
                <a:innerShdw blurRad="63500" dist="50800" dir="13500000">
                  <a:srgbClr val="000000">
                    <a:alpha val="50000"/>
                  </a:srgbClr>
                </a:innerShdw>
              </a:effectLst>
            </a:endParaRPr>
          </a:p>
        </p:txBody>
      </p:sp>
      <p:graphicFrame>
        <p:nvGraphicFramePr>
          <p:cNvPr id="5" name="Diagram 4">
            <a:extLst>
              <a:ext uri="{FF2B5EF4-FFF2-40B4-BE49-F238E27FC236}">
                <a16:creationId xmlns:a16="http://schemas.microsoft.com/office/drawing/2014/main" id="{5D230E1C-84F3-AAC4-06EE-EE124F3CEE18}"/>
              </a:ext>
            </a:extLst>
          </p:cNvPr>
          <p:cNvGraphicFramePr/>
          <p:nvPr>
            <p:extLst>
              <p:ext uri="{D42A27DB-BD31-4B8C-83A1-F6EECF244321}">
                <p14:modId xmlns:p14="http://schemas.microsoft.com/office/powerpoint/2010/main" val="3430804"/>
              </p:ext>
            </p:extLst>
          </p:nvPr>
        </p:nvGraphicFramePr>
        <p:xfrm>
          <a:off x="270732" y="700391"/>
          <a:ext cx="9449881" cy="5634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4B73836-E192-D837-6D41-BFFE5FF6DAA9}"/>
              </a:ext>
            </a:extLst>
          </p:cNvPr>
          <p:cNvPicPr>
            <a:picLocks noChangeAspect="1"/>
          </p:cNvPicPr>
          <p:nvPr/>
        </p:nvPicPr>
        <p:blipFill>
          <a:blip r:embed="rId7"/>
          <a:stretch>
            <a:fillRect/>
          </a:stretch>
        </p:blipFill>
        <p:spPr>
          <a:xfrm>
            <a:off x="439386" y="523221"/>
            <a:ext cx="2738851" cy="1824442"/>
          </a:xfrm>
          <a:prstGeom prst="rect">
            <a:avLst/>
          </a:prstGeom>
        </p:spPr>
      </p:pic>
      <p:pic>
        <p:nvPicPr>
          <p:cNvPr id="7" name="Picture 6">
            <a:extLst>
              <a:ext uri="{FF2B5EF4-FFF2-40B4-BE49-F238E27FC236}">
                <a16:creationId xmlns:a16="http://schemas.microsoft.com/office/drawing/2014/main" id="{2684549E-F315-6AA7-AF4B-97617E661960}"/>
              </a:ext>
            </a:extLst>
          </p:cNvPr>
          <p:cNvPicPr>
            <a:picLocks noChangeAspect="1"/>
          </p:cNvPicPr>
          <p:nvPr/>
        </p:nvPicPr>
        <p:blipFill>
          <a:blip r:embed="rId8"/>
          <a:stretch>
            <a:fillRect/>
          </a:stretch>
        </p:blipFill>
        <p:spPr>
          <a:xfrm>
            <a:off x="8226435" y="3931893"/>
            <a:ext cx="3338574" cy="2225716"/>
          </a:xfrm>
          <a:prstGeom prst="rect">
            <a:avLst/>
          </a:prstGeom>
        </p:spPr>
      </p:pic>
      <p:pic>
        <p:nvPicPr>
          <p:cNvPr id="8" name="Picture 7">
            <a:extLst>
              <a:ext uri="{FF2B5EF4-FFF2-40B4-BE49-F238E27FC236}">
                <a16:creationId xmlns:a16="http://schemas.microsoft.com/office/drawing/2014/main" id="{3E6EA169-1619-873B-50B7-0E1D076ABD3F}"/>
              </a:ext>
            </a:extLst>
          </p:cNvPr>
          <p:cNvPicPr>
            <a:picLocks noChangeAspect="1"/>
          </p:cNvPicPr>
          <p:nvPr/>
        </p:nvPicPr>
        <p:blipFill>
          <a:blip r:embed="rId9"/>
          <a:stretch>
            <a:fillRect/>
          </a:stretch>
        </p:blipFill>
        <p:spPr>
          <a:xfrm>
            <a:off x="9451895" y="569760"/>
            <a:ext cx="2740105" cy="1824442"/>
          </a:xfrm>
          <a:prstGeom prst="rect">
            <a:avLst/>
          </a:prstGeom>
        </p:spPr>
      </p:pic>
    </p:spTree>
    <p:extLst>
      <p:ext uri="{BB962C8B-B14F-4D97-AF65-F5344CB8AC3E}">
        <p14:creationId xmlns:p14="http://schemas.microsoft.com/office/powerpoint/2010/main" val="3116200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0" name="Rectangle 19">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18220D-58A2-6BAC-8527-6E921CE0614F}"/>
              </a:ext>
            </a:extLst>
          </p:cNvPr>
          <p:cNvSpPr txBox="1"/>
          <p:nvPr/>
        </p:nvSpPr>
        <p:spPr>
          <a:xfrm>
            <a:off x="-1" y="390"/>
            <a:ext cx="12188825" cy="523220"/>
          </a:xfrm>
          <a:prstGeom prst="rect">
            <a:avLst/>
          </a:prstGeom>
          <a:noFill/>
        </p:spPr>
        <p:txBody>
          <a:bodyPr wrap="square">
            <a:spAutoFit/>
          </a:bodyPr>
          <a:lstStyle>
            <a:defPPr>
              <a:defRPr lang="en-US"/>
            </a:defPPr>
            <a:lvl1pPr algn="ctr">
              <a:defRPr sz="2800" b="1">
                <a:ln/>
                <a:solidFill>
                  <a:schemeClr val="bg1"/>
                </a:solidFill>
              </a:defRPr>
            </a:lvl1pPr>
          </a:lstStyle>
          <a:p>
            <a:r>
              <a:rPr lang="en-US" spc="50" dirty="0">
                <a:ln w="0"/>
                <a:solidFill>
                  <a:schemeClr val="bg2"/>
                </a:solidFill>
                <a:effectLst>
                  <a:innerShdw blurRad="63500" dist="50800" dir="13500000">
                    <a:srgbClr val="000000">
                      <a:alpha val="50000"/>
                    </a:srgbClr>
                  </a:innerShdw>
                </a:effectLst>
              </a:rPr>
              <a:t>Investing in green innovation</a:t>
            </a:r>
          </a:p>
        </p:txBody>
      </p:sp>
      <p:sp>
        <p:nvSpPr>
          <p:cNvPr id="22"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84A7C5-FD0A-F91C-F723-3ACE35347402}"/>
              </a:ext>
            </a:extLst>
          </p:cNvPr>
          <p:cNvPicPr>
            <a:picLocks noChangeAspect="1"/>
          </p:cNvPicPr>
          <p:nvPr/>
        </p:nvPicPr>
        <p:blipFill rotWithShape="1">
          <a:blip r:embed="rId2"/>
          <a:srcRect l="13995"/>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305ECCD-7756-6516-3471-60C3E16AD56A}"/>
              </a:ext>
            </a:extLst>
          </p:cNvPr>
          <p:cNvSpPr txBox="1"/>
          <p:nvPr/>
        </p:nvSpPr>
        <p:spPr>
          <a:xfrm>
            <a:off x="7160022" y="682073"/>
            <a:ext cx="5154242" cy="2896885"/>
          </a:xfrm>
          <a:prstGeom prst="rect">
            <a:avLst/>
          </a:prstGeom>
        </p:spPr>
        <p:txBody>
          <a:bodyPr vert="horz" lIns="91440" tIns="45720" rIns="91440" bIns="45720" rtlCol="0" anchor="t">
            <a:noAutofit/>
          </a:bodyPr>
          <a:lstStyle/>
          <a:p>
            <a:pPr fontAlgn="base">
              <a:lnSpc>
                <a:spcPct val="90000"/>
              </a:lnSpc>
              <a:spcBef>
                <a:spcPct val="20000"/>
              </a:spcBef>
              <a:spcAft>
                <a:spcPts val="600"/>
              </a:spcAft>
              <a:buClr>
                <a:schemeClr val="tx1"/>
              </a:buClr>
              <a:buSzPct val="80000"/>
              <a:buFont typeface="Wingdings 3" panose="05040102010807070707" pitchFamily="18" charset="2"/>
              <a:buChar char=""/>
            </a:pPr>
            <a:r>
              <a:rPr lang="en-US" sz="1400" dirty="0"/>
              <a:t>One route of many towards a low-carbon future is investment in green technologies. Greener energy production may be the success story of climate change mitigation efforts so far, but there is still plenty more innovation to be achieved in the sector that could bring further benefits. </a:t>
            </a:r>
          </a:p>
          <a:p>
            <a:pPr fontAlgn="base">
              <a:lnSpc>
                <a:spcPct val="90000"/>
              </a:lnSpc>
              <a:spcBef>
                <a:spcPct val="20000"/>
              </a:spcBef>
              <a:spcAft>
                <a:spcPts val="600"/>
              </a:spcAft>
              <a:buClr>
                <a:schemeClr val="tx1"/>
              </a:buClr>
              <a:buSzPct val="80000"/>
              <a:buFont typeface="Wingdings 3" panose="05040102010807070707" pitchFamily="18" charset="2"/>
              <a:buChar char=""/>
            </a:pPr>
            <a:r>
              <a:rPr lang="en-US" sz="1400" dirty="0"/>
              <a:t>A wide range of energy technologies can bring us closer to net zero, and could also help to decarbonise the vehicle sector. Promising developments that may benefit from continued savings in research efforts include:</a:t>
            </a:r>
          </a:p>
          <a:p>
            <a:pPr fontAlgn="base">
              <a:lnSpc>
                <a:spcPct val="90000"/>
              </a:lnSpc>
              <a:spcBef>
                <a:spcPct val="20000"/>
              </a:spcBef>
              <a:spcAft>
                <a:spcPts val="600"/>
              </a:spcAft>
              <a:buClr>
                <a:schemeClr val="tx1"/>
              </a:buClr>
              <a:buSzPct val="80000"/>
            </a:pPr>
            <a:r>
              <a:rPr lang="en-US" sz="1400" dirty="0"/>
              <a:t>•	Nanotechnology-based supercapacitors – energy storage devices with graphene nanotube electrodes could offer superior performance to batteries in powering electric cars, and potentially even aircraft and trains.</a:t>
            </a:r>
          </a:p>
          <a:p>
            <a:pPr fontAlgn="base">
              <a:lnSpc>
                <a:spcPct val="90000"/>
              </a:lnSpc>
              <a:spcBef>
                <a:spcPct val="20000"/>
              </a:spcBef>
              <a:spcAft>
                <a:spcPts val="600"/>
              </a:spcAft>
              <a:buClr>
                <a:schemeClr val="tx1"/>
              </a:buClr>
              <a:buSzPct val="80000"/>
            </a:pPr>
            <a:r>
              <a:rPr lang="en-US" sz="1400" dirty="0"/>
              <a:t>•	Small modular nuclear reactors, based on the well-developed nuclear-powered engines in submarines.</a:t>
            </a:r>
          </a:p>
          <a:p>
            <a:pPr fontAlgn="base">
              <a:lnSpc>
                <a:spcPct val="90000"/>
              </a:lnSpc>
              <a:spcBef>
                <a:spcPct val="20000"/>
              </a:spcBef>
              <a:spcAft>
                <a:spcPts val="600"/>
              </a:spcAft>
              <a:buClr>
                <a:schemeClr val="tx1"/>
              </a:buClr>
              <a:buSzPct val="80000"/>
            </a:pPr>
            <a:r>
              <a:rPr lang="en-US" sz="1400" dirty="0"/>
              <a:t>•	Vehicle-to-grid (V2G) systems – whereby the nation’s electric cars are networked to form a vast electric storage system, akin to the National Grid’s storage.</a:t>
            </a:r>
          </a:p>
          <a:p>
            <a:pPr fontAlgn="base">
              <a:lnSpc>
                <a:spcPct val="90000"/>
              </a:lnSpc>
              <a:spcBef>
                <a:spcPct val="20000"/>
              </a:spcBef>
              <a:spcAft>
                <a:spcPts val="600"/>
              </a:spcAft>
              <a:buClr>
                <a:schemeClr val="tx1"/>
              </a:buClr>
              <a:buSzPct val="80000"/>
              <a:buFont typeface="Wingdings 3" panose="05040102010807070707" pitchFamily="18" charset="2"/>
              <a:buChar char=""/>
            </a:pPr>
            <a:r>
              <a:rPr lang="en-US" sz="1400" dirty="0"/>
              <a:t>While many responses to climate change lie in technology, the right economic conditions are needed to develop greener technologies and for these to thrive commercially. Technological innovation creates a virtuous cycle that outgrowths economies of scale in manufacture and discovery. As solutions are brought closer to reality and become cheaper to develop and apply, there is more incentive for deployment. </a:t>
            </a:r>
          </a:p>
        </p:txBody>
      </p:sp>
      <p:grpSp>
        <p:nvGrpSpPr>
          <p:cNvPr id="24" name="Group 23">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4732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99C7D-2C6E-E6F8-D9B4-3C83961EEB21}"/>
              </a:ext>
            </a:extLst>
          </p:cNvPr>
          <p:cNvSpPr txBox="1"/>
          <p:nvPr/>
        </p:nvSpPr>
        <p:spPr>
          <a:xfrm>
            <a:off x="0" y="-14173"/>
            <a:ext cx="12192000" cy="523220"/>
          </a:xfrm>
          <a:prstGeom prst="rect">
            <a:avLst/>
          </a:prstGeom>
          <a:noFill/>
        </p:spPr>
        <p:txBody>
          <a:bodyPr wrap="square">
            <a:spAutoFit/>
          </a:bodyPr>
          <a:lstStyle>
            <a:defPPr>
              <a:defRPr lang="en-US"/>
            </a:defPPr>
            <a:lvl1pPr algn="ctr">
              <a:defRPr sz="2800" b="1">
                <a:ln/>
                <a:solidFill>
                  <a:schemeClr val="bg1"/>
                </a:solidFill>
              </a:defRPr>
            </a:lvl1pPr>
          </a:lstStyle>
          <a:p>
            <a:r>
              <a:rPr lang="en-CA" spc="50" dirty="0">
                <a:ln w="0"/>
                <a:solidFill>
                  <a:schemeClr val="bg2"/>
                </a:solidFill>
                <a:effectLst>
                  <a:innerShdw blurRad="63500" dist="50800" dir="13500000">
                    <a:srgbClr val="000000">
                      <a:alpha val="50000"/>
                    </a:srgbClr>
                  </a:innerShdw>
                </a:effectLst>
              </a:rPr>
              <a:t>Conclusions</a:t>
            </a:r>
          </a:p>
        </p:txBody>
      </p:sp>
      <p:sp>
        <p:nvSpPr>
          <p:cNvPr id="5" name="TextBox 4">
            <a:extLst>
              <a:ext uri="{FF2B5EF4-FFF2-40B4-BE49-F238E27FC236}">
                <a16:creationId xmlns:a16="http://schemas.microsoft.com/office/drawing/2014/main" id="{31A8ED02-060B-C9F0-05BE-76548AB30F8C}"/>
              </a:ext>
            </a:extLst>
          </p:cNvPr>
          <p:cNvSpPr txBox="1"/>
          <p:nvPr/>
        </p:nvSpPr>
        <p:spPr>
          <a:xfrm>
            <a:off x="564203" y="825417"/>
            <a:ext cx="10778247" cy="1477328"/>
          </a:xfrm>
          <a:prstGeom prst="rect">
            <a:avLst/>
          </a:prstGeom>
          <a:noFill/>
        </p:spPr>
        <p:txBody>
          <a:bodyPr wrap="square">
            <a:spAutoFit/>
          </a:bodyPr>
          <a:lstStyle/>
          <a:p>
            <a:r>
              <a:rPr lang="en-US" dirty="0"/>
              <a:t>Using the results from formal economic models, the Review estimates that if we don't act, the overall costs and risks of climate change will be equivalent to losing at least 5% of global GDP each year, now and forever.</a:t>
            </a:r>
          </a:p>
          <a:p>
            <a:r>
              <a:rPr lang="en-US" dirty="0"/>
              <a:t>If we do not take action now, our world will undergo drastic changes that will negatively affect our environment for thousands of years.</a:t>
            </a:r>
          </a:p>
        </p:txBody>
      </p:sp>
      <p:pic>
        <p:nvPicPr>
          <p:cNvPr id="6" name="Picture 5">
            <a:extLst>
              <a:ext uri="{FF2B5EF4-FFF2-40B4-BE49-F238E27FC236}">
                <a16:creationId xmlns:a16="http://schemas.microsoft.com/office/drawing/2014/main" id="{D5740D35-199B-571C-FC63-B6FA021506F2}"/>
              </a:ext>
            </a:extLst>
          </p:cNvPr>
          <p:cNvPicPr>
            <a:picLocks noChangeAspect="1"/>
          </p:cNvPicPr>
          <p:nvPr/>
        </p:nvPicPr>
        <p:blipFill>
          <a:blip r:embed="rId2"/>
          <a:stretch>
            <a:fillRect/>
          </a:stretch>
        </p:blipFill>
        <p:spPr>
          <a:xfrm>
            <a:off x="564203" y="2405365"/>
            <a:ext cx="7858125" cy="3924300"/>
          </a:xfrm>
          <a:prstGeom prst="rect">
            <a:avLst/>
          </a:prstGeom>
        </p:spPr>
      </p:pic>
    </p:spTree>
    <p:extLst>
      <p:ext uri="{BB962C8B-B14F-4D97-AF65-F5344CB8AC3E}">
        <p14:creationId xmlns:p14="http://schemas.microsoft.com/office/powerpoint/2010/main" val="13288433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630D5088-7D21-DEDD-3E34-B2699ADE50E8}"/>
              </a:ext>
            </a:extLst>
          </p:cNvPr>
          <p:cNvSpPr txBox="1"/>
          <p:nvPr/>
        </p:nvSpPr>
        <p:spPr>
          <a:xfrm>
            <a:off x="0" y="0"/>
            <a:ext cx="12188825" cy="52322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defPPr>
              <a:defRPr lang="en-US"/>
            </a:defPPr>
            <a:lvl1pPr algn="ctr">
              <a:defRPr sz="2800" b="1">
                <a:ln/>
                <a:solidFill>
                  <a:schemeClr val="bg1"/>
                </a:solidFill>
              </a:defRPr>
            </a:lvl1pPr>
          </a:lstStyle>
          <a:p>
            <a:r>
              <a:rPr lang="en-US" spc="50" dirty="0">
                <a:ln w="0"/>
                <a:solidFill>
                  <a:schemeClr val="bg2"/>
                </a:solidFill>
                <a:effectLst>
                  <a:innerShdw blurRad="63500" dist="50800" dir="13500000">
                    <a:srgbClr val="000000">
                      <a:alpha val="50000"/>
                    </a:srgbClr>
                  </a:innerShdw>
                </a:effectLst>
              </a:rPr>
              <a:t>Where can I find out more?</a:t>
            </a:r>
          </a:p>
        </p:txBody>
      </p:sp>
      <p:sp>
        <p:nvSpPr>
          <p:cNvPr id="3" name="TextBox 2">
            <a:extLst>
              <a:ext uri="{FF2B5EF4-FFF2-40B4-BE49-F238E27FC236}">
                <a16:creationId xmlns:a16="http://schemas.microsoft.com/office/drawing/2014/main" id="{F8F907C7-9726-AEEA-F61C-E9B5D04CC08A}"/>
              </a:ext>
            </a:extLst>
          </p:cNvPr>
          <p:cNvSpPr txBox="1"/>
          <p:nvPr/>
        </p:nvSpPr>
        <p:spPr>
          <a:xfrm>
            <a:off x="684212" y="685800"/>
            <a:ext cx="7350079" cy="3615267"/>
          </a:xfrm>
          <a:prstGeom prst="rect">
            <a:avLst/>
          </a:prstGeom>
        </p:spPr>
        <p:txBody>
          <a:bodyPr vert="horz" lIns="91440" tIns="45720" rIns="91440" bIns="45720" rtlCol="0" anchor="ctr">
            <a:normAutofit/>
          </a:bodyPr>
          <a:lstStyle/>
          <a:p>
            <a:pPr marL="285750" marR="0" indent="-285750" algn="just">
              <a:lnSpc>
                <a:spcPct val="115000"/>
              </a:lnSpc>
              <a:spcBef>
                <a:spcPts val="0"/>
              </a:spcBef>
              <a:spcAft>
                <a:spcPts val="0"/>
              </a:spcAft>
              <a:buFont typeface="Wingdings" panose="05000000000000000000" pitchFamily="2" charset="2"/>
              <a:buChar char="q"/>
            </a:pPr>
            <a:r>
              <a:rPr lang="en-CA" sz="1800" u="sng" kern="100" dirty="0">
                <a:effectLst/>
                <a:latin typeface="Calibri" panose="020F0502020204030204" pitchFamily="34"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https://www.bankofcanada.ca/2019/11/researching-economic-impacts-climate-change/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gn="just">
              <a:lnSpc>
                <a:spcPct val="115000"/>
              </a:lnSpc>
              <a:spcBef>
                <a:spcPts val="0"/>
              </a:spcBef>
              <a:spcAft>
                <a:spcPts val="0"/>
              </a:spcAft>
              <a:buFont typeface="Wingdings" panose="05000000000000000000" pitchFamily="2" charset="2"/>
              <a:buChar char="q"/>
            </a:pPr>
            <a:r>
              <a:rPr lang="en-CA" sz="1800" u="sng" kern="100" dirty="0">
                <a:effectLst/>
                <a:latin typeface="Calibri" panose="020F050202020403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https://www.economicsobservatory.com/climate-change-what-are-the-economic-impacts-and-potential-solutions</a:t>
            </a:r>
            <a:endParaRPr lang="en-CA" sz="1800" u="sng" kern="100" dirty="0">
              <a:effectLst/>
              <a:latin typeface="Calibri" panose="020F0502020204030204" pitchFamily="34" charset="0"/>
              <a:ea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SzPct val="100000"/>
              <a:buFont typeface="Wingdings" panose="05000000000000000000" pitchFamily="2" charset="2"/>
              <a:buChar char="q"/>
              <a:tabLst>
                <a:tab pos="457200" algn="l"/>
              </a:tabLst>
            </a:pPr>
            <a:r>
              <a:rPr lang="en-CA" sz="1800" u="sng" kern="100" dirty="0">
                <a:effectLst/>
                <a:latin typeface="inherit"/>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BBC: Six graphics that explain climate change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SzPct val="100000"/>
              <a:buFont typeface="Wingdings" panose="05000000000000000000" pitchFamily="2" charset="2"/>
              <a:buChar char="q"/>
              <a:tabLst>
                <a:tab pos="457200" algn="l"/>
              </a:tabLst>
            </a:pPr>
            <a:r>
              <a:rPr lang="en-CA" sz="1800" kern="100" dirty="0">
                <a:effectLst/>
                <a:latin typeface="inherit"/>
                <a:ea typeface="Aptos" panose="020B0004020202020204" pitchFamily="34" charset="0"/>
                <a:cs typeface="Times New Roman" panose="02020603050405020304" pitchFamily="18" charset="0"/>
              </a:rPr>
              <a:t> </a:t>
            </a:r>
            <a:r>
              <a:rPr lang="en-CA" sz="1800" u="sng" kern="100" dirty="0">
                <a:effectLst/>
                <a:latin typeface="inherit"/>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Measuring the real-world costs of climate change</a:t>
            </a:r>
            <a:r>
              <a:rPr lang="en-CA" sz="1800" kern="100" dirty="0">
                <a:effectLst/>
                <a:latin typeface="inherit"/>
                <a:ea typeface="Aptos" panose="020B0004020202020204" pitchFamily="34" charset="0"/>
                <a:cs typeface="Times New Roman" panose="02020603050405020304" pitchFamily="18" charset="0"/>
              </a:rPr>
              <a:t>: Climate Impact Lab</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SzPct val="100000"/>
              <a:buFont typeface="Wingdings" panose="05000000000000000000" pitchFamily="2" charset="2"/>
              <a:buChar char="q"/>
              <a:tabLst>
                <a:tab pos="457200" algn="l"/>
              </a:tabLst>
            </a:pPr>
            <a:r>
              <a:rPr lang="en-CA" sz="1800" u="sng" kern="100" dirty="0">
                <a:effectLst/>
                <a:latin typeface="inherit"/>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Global Warming of 1.5°C</a:t>
            </a:r>
            <a:r>
              <a:rPr lang="en-CA" sz="1800" kern="100" dirty="0">
                <a:effectLst/>
                <a:latin typeface="inherit"/>
                <a:ea typeface="Aptos" panose="020B0004020202020204" pitchFamily="34" charset="0"/>
                <a:cs typeface="Times New Roman" panose="02020603050405020304" pitchFamily="18" charset="0"/>
              </a:rPr>
              <a:t>: Summary for policy-makers of the IPCC’s 2018 Special Report on the impacts of global warming of 1.5°C above pre-industrial levels and related global greenhouse gas emission pathways, in the context of strengthening the global response to the threat of climate change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9C78976-ED7E-0B87-FF20-1D55B1DF834A}"/>
              </a:ext>
            </a:extLst>
          </p:cNvPr>
          <p:cNvPicPr>
            <a:picLocks noChangeAspect="1"/>
          </p:cNvPicPr>
          <p:nvPr/>
        </p:nvPicPr>
        <p:blipFill rotWithShape="1">
          <a:blip r:embed="rId7"/>
          <a:srcRect l="27917" r="29856"/>
          <a:stretch/>
        </p:blipFill>
        <p:spPr>
          <a:xfrm>
            <a:off x="8314288" y="732999"/>
            <a:ext cx="3239538" cy="4334450"/>
          </a:xfrm>
          <a:custGeom>
            <a:avLst/>
            <a:gdLst/>
            <a:ahLst/>
            <a:cxnLst/>
            <a:rect l="l" t="t" r="r" b="b"/>
            <a:pathLst>
              <a:path w="3239538" h="4334450">
                <a:moveTo>
                  <a:pt x="322464" y="0"/>
                </a:moveTo>
                <a:lnTo>
                  <a:pt x="3239538" y="0"/>
                </a:lnTo>
                <a:lnTo>
                  <a:pt x="3239538" y="4011987"/>
                </a:lnTo>
                <a:lnTo>
                  <a:pt x="2917075" y="4334450"/>
                </a:lnTo>
                <a:lnTo>
                  <a:pt x="0" y="4334450"/>
                </a:lnTo>
                <a:lnTo>
                  <a:pt x="0" y="322464"/>
                </a:lnTo>
                <a:close/>
              </a:path>
            </a:pathLst>
          </a:custGeom>
          <a:ln w="15875">
            <a:solidFill>
              <a:srgbClr val="FFFFFF">
                <a:alpha val="40000"/>
              </a:srgbClr>
            </a:solidFill>
          </a:ln>
          <a:effectLst>
            <a:innerShdw blurRad="57150" dist="38100" dir="14460000">
              <a:prstClr val="black">
                <a:alpha val="70000"/>
              </a:prstClr>
            </a:innerShdw>
          </a:effectLst>
        </p:spPr>
      </p:pic>
      <p:grpSp>
        <p:nvGrpSpPr>
          <p:cNvPr id="18" name="Group 17">
            <a:extLst>
              <a:ext uri="{FF2B5EF4-FFF2-40B4-BE49-F238E27FC236}">
                <a16:creationId xmlns:a16="http://schemas.microsoft.com/office/drawing/2014/main" id="{6B975FEB-EB22-4265-87DB-98C8B1A03E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59517"/>
            <a:ext cx="2981858" cy="3208867"/>
            <a:chOff x="9206969" y="2963333"/>
            <a:chExt cx="2981858" cy="3208867"/>
          </a:xfrm>
        </p:grpSpPr>
        <p:cxnSp>
          <p:nvCxnSpPr>
            <p:cNvPr id="19" name="Straight Connector 18">
              <a:extLst>
                <a:ext uri="{FF2B5EF4-FFF2-40B4-BE49-F238E27FC236}">
                  <a16:creationId xmlns:a16="http://schemas.microsoft.com/office/drawing/2014/main" id="{165F12FA-1912-4E22-A32D-0831ADB49A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D85A33A-E141-4004-96FE-2B25852F78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BBF9A1-F02B-475F-8E25-E42F600534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4E10861-F5C5-4FCE-BB8E-126306C8C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EE8BD36-DC78-4FAA-AC76-FF2D4FAD33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71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 name="Straight Connector 8">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5" name="Rectangle 24">
            <a:extLst>
              <a:ext uri="{FF2B5EF4-FFF2-40B4-BE49-F238E27FC236}">
                <a16:creationId xmlns:a16="http://schemas.microsoft.com/office/drawing/2014/main" id="{9ACA6826-032C-4799-B079-15DB2A6C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67CD58-FB6F-44AC-A697-B8213CFC03D9}"/>
              </a:ext>
            </a:extLst>
          </p:cNvPr>
          <p:cNvSpPr txBox="1"/>
          <p:nvPr/>
        </p:nvSpPr>
        <p:spPr>
          <a:xfrm>
            <a:off x="684213" y="685800"/>
            <a:ext cx="6649292" cy="3615267"/>
          </a:xfrm>
          <a:prstGeom prst="rect">
            <a:avLst/>
          </a:prstGeom>
          <a:ln>
            <a:noFill/>
          </a:ln>
          <a:effectLst>
            <a:outerShdw blurRad="50800" dist="50800" dir="5400000" algn="ctr" rotWithShape="0">
              <a:schemeClr val="bg2">
                <a:lumMod val="40000"/>
                <a:lumOff val="60000"/>
              </a:schemeClr>
            </a:outerShdw>
          </a:effectLst>
        </p:spPr>
        <p:txBody>
          <a:bodyPr vert="horz" lIns="91440" tIns="45720" rIns="91440" bIns="45720" rtlCol="0" anchor="ctr">
            <a:normAutofit/>
          </a:bodyPr>
          <a:lstStyle/>
          <a:p>
            <a:pPr marL="0" marR="0" algn="just">
              <a:lnSpc>
                <a:spcPct val="115000"/>
              </a:lnSpc>
              <a:spcBef>
                <a:spcPts val="0"/>
              </a:spcBef>
              <a:spcAft>
                <a:spcPts val="800"/>
              </a:spcAft>
            </a:pPr>
            <a:r>
              <a:rPr lang="en-CA" sz="1800" kern="100" dirty="0" err="1">
                <a:effectLst/>
                <a:latin typeface="Calibri" panose="020F0502020204030204" pitchFamily="34" charset="0"/>
                <a:ea typeface="Aptos" panose="020B0004020202020204" pitchFamily="34" charset="0"/>
                <a:cs typeface="Times New Roman" panose="02020603050405020304" pitchFamily="18" charset="0"/>
              </a:rPr>
              <a:t>Battiston</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S., A. Mandel, I. </a:t>
            </a:r>
            <a:r>
              <a:rPr lang="en-CA" sz="1800" kern="100" dirty="0" err="1">
                <a:effectLst/>
                <a:latin typeface="Calibri" panose="020F0502020204030204" pitchFamily="34" charset="0"/>
                <a:ea typeface="Aptos" panose="020B0004020202020204" pitchFamily="34" charset="0"/>
                <a:cs typeface="Times New Roman" panose="02020603050405020304" pitchFamily="18" charset="0"/>
              </a:rPr>
              <a:t>Monasterolo</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F. </a:t>
            </a:r>
            <a:r>
              <a:rPr lang="en-CA" sz="1800" kern="100" dirty="0" err="1">
                <a:effectLst/>
                <a:latin typeface="Calibri" panose="020F0502020204030204" pitchFamily="34" charset="0"/>
                <a:ea typeface="Aptos" panose="020B0004020202020204" pitchFamily="34" charset="0"/>
                <a:cs typeface="Times New Roman" panose="02020603050405020304" pitchFamily="18" charset="0"/>
              </a:rPr>
              <a:t>Schütze</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and G. </a:t>
            </a:r>
            <a:r>
              <a:rPr lang="en-CA" sz="1800" kern="100" dirty="0" err="1">
                <a:effectLst/>
                <a:latin typeface="Calibri" panose="020F0502020204030204" pitchFamily="34" charset="0"/>
                <a:ea typeface="Aptos" panose="020B0004020202020204" pitchFamily="34" charset="0"/>
                <a:cs typeface="Times New Roman" panose="02020603050405020304" pitchFamily="18" charset="0"/>
              </a:rPr>
              <a:t>Visentin</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2017. “A Climate Stress-Test of the Financial System.” </a:t>
            </a:r>
            <a:r>
              <a:rPr lang="en-CA" sz="1800" i="1" kern="100" dirty="0">
                <a:effectLst/>
                <a:latin typeface="Calibri" panose="020F0502020204030204" pitchFamily="34" charset="0"/>
                <a:ea typeface="Aptos" panose="020B0004020202020204" pitchFamily="34" charset="0"/>
                <a:cs typeface="Times New Roman" panose="02020603050405020304" pitchFamily="18" charset="0"/>
              </a:rPr>
              <a:t>Nature Climate Change</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7: 283–288.</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Dietz, S. and N. Stern. 2015. “Endogenous Growth, Convexity of Damages and Climate Risk: How Nordhaus’ Framework Supports Deep Cuts in Carbon Emissions.” </a:t>
            </a:r>
            <a:r>
              <a:rPr lang="en-CA" sz="1800" i="1" kern="100" dirty="0">
                <a:effectLst/>
                <a:latin typeface="Calibri" panose="020F0502020204030204" pitchFamily="34" charset="0"/>
                <a:ea typeface="Aptos" panose="020B0004020202020204" pitchFamily="34" charset="0"/>
                <a:cs typeface="Times New Roman" panose="02020603050405020304" pitchFamily="18" charset="0"/>
              </a:rPr>
              <a:t>Economic Journal</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125 (583): 574–620.</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dirty="0">
                <a:effectLst/>
                <a:latin typeface="Calibri" panose="020F0502020204030204" pitchFamily="34" charset="0"/>
                <a:ea typeface="Aptos" panose="020B0004020202020204" pitchFamily="34" charset="0"/>
              </a:rPr>
              <a:t>Gillingham, K., W. Nordhaus, D. </a:t>
            </a:r>
            <a:r>
              <a:rPr lang="en-CA" sz="1800" dirty="0" err="1">
                <a:effectLst/>
                <a:latin typeface="Calibri" panose="020F0502020204030204" pitchFamily="34" charset="0"/>
                <a:ea typeface="Aptos" panose="020B0004020202020204" pitchFamily="34" charset="0"/>
              </a:rPr>
              <a:t>Anthoff</a:t>
            </a:r>
            <a:r>
              <a:rPr lang="en-CA" sz="1800" dirty="0">
                <a:effectLst/>
                <a:latin typeface="Calibri" panose="020F0502020204030204" pitchFamily="34" charset="0"/>
                <a:ea typeface="Aptos" panose="020B0004020202020204" pitchFamily="34" charset="0"/>
              </a:rPr>
              <a:t>, G. </a:t>
            </a:r>
            <a:r>
              <a:rPr lang="en-CA" sz="1800" dirty="0" err="1">
                <a:effectLst/>
                <a:latin typeface="Calibri" panose="020F0502020204030204" pitchFamily="34" charset="0"/>
                <a:ea typeface="Aptos" panose="020B0004020202020204" pitchFamily="34" charset="0"/>
              </a:rPr>
              <a:t>Blanford</a:t>
            </a:r>
            <a:r>
              <a:rPr lang="en-CA" sz="1800" dirty="0">
                <a:effectLst/>
                <a:latin typeface="Calibri" panose="020F0502020204030204" pitchFamily="34" charset="0"/>
                <a:ea typeface="Aptos" panose="020B0004020202020204" pitchFamily="34" charset="0"/>
              </a:rPr>
              <a:t>, V. </a:t>
            </a:r>
            <a:r>
              <a:rPr lang="en-CA" sz="1800" dirty="0" err="1">
                <a:effectLst/>
                <a:latin typeface="Calibri" panose="020F0502020204030204" pitchFamily="34" charset="0"/>
                <a:ea typeface="Aptos" panose="020B0004020202020204" pitchFamily="34" charset="0"/>
              </a:rPr>
              <a:t>Bosetti</a:t>
            </a:r>
            <a:r>
              <a:rPr lang="en-CA" sz="1800" dirty="0">
                <a:effectLst/>
                <a:latin typeface="Calibri" panose="020F0502020204030204" pitchFamily="34" charset="0"/>
                <a:ea typeface="Aptos" panose="020B0004020202020204" pitchFamily="34" charset="0"/>
              </a:rPr>
              <a:t>, P. Christensen, H. </a:t>
            </a:r>
            <a:r>
              <a:rPr lang="en-CA" sz="1800" dirty="0" err="1">
                <a:effectLst/>
                <a:latin typeface="Calibri" panose="020F0502020204030204" pitchFamily="34" charset="0"/>
                <a:ea typeface="Aptos" panose="020B0004020202020204" pitchFamily="34" charset="0"/>
              </a:rPr>
              <a:t>McJeon</a:t>
            </a:r>
            <a:r>
              <a:rPr lang="en-CA" sz="1800" dirty="0">
                <a:effectLst/>
                <a:latin typeface="Calibri" panose="020F0502020204030204" pitchFamily="34" charset="0"/>
                <a:ea typeface="Aptos" panose="020B0004020202020204" pitchFamily="34" charset="0"/>
              </a:rPr>
              <a:t>, J. Reilly and P. </a:t>
            </a:r>
            <a:r>
              <a:rPr lang="en-CA" sz="1800" dirty="0" err="1">
                <a:effectLst/>
                <a:latin typeface="Calibri" panose="020F0502020204030204" pitchFamily="34" charset="0"/>
                <a:ea typeface="Aptos" panose="020B0004020202020204" pitchFamily="34" charset="0"/>
              </a:rPr>
              <a:t>Sztorc</a:t>
            </a:r>
            <a:r>
              <a:rPr lang="en-CA" sz="1800" dirty="0">
                <a:effectLst/>
                <a:latin typeface="Calibri" panose="020F0502020204030204" pitchFamily="34" charset="0"/>
                <a:ea typeface="Aptos" panose="020B0004020202020204" pitchFamily="34" charset="0"/>
              </a:rPr>
              <a:t>. 2015. “Modeling Uncertainty in Climate Change: A Multi-Model Comparison.” Cowles Foundation Discussion Paper No. 2022.</a:t>
            </a:r>
            <a:endParaRPr lang="en-US" b="0" i="0" dirty="0">
              <a:solidFill>
                <a:schemeClr val="bg2">
                  <a:lumMod val="75000"/>
                </a:schemeClr>
              </a:solidFill>
              <a:highlight>
                <a:srgbClr val="FFFFFF"/>
              </a:highlight>
            </a:endParaRPr>
          </a:p>
        </p:txBody>
      </p:sp>
      <p:pic>
        <p:nvPicPr>
          <p:cNvPr id="2" name="Picture 1">
            <a:extLst>
              <a:ext uri="{FF2B5EF4-FFF2-40B4-BE49-F238E27FC236}">
                <a16:creationId xmlns:a16="http://schemas.microsoft.com/office/drawing/2014/main" id="{182BF306-5819-E4F5-E327-D12ECA348A1D}"/>
              </a:ext>
            </a:extLst>
          </p:cNvPr>
          <p:cNvPicPr>
            <a:picLocks noChangeAspect="1"/>
          </p:cNvPicPr>
          <p:nvPr/>
        </p:nvPicPr>
        <p:blipFill>
          <a:blip r:embed="rId2"/>
          <a:stretch>
            <a:fillRect/>
          </a:stretch>
        </p:blipFill>
        <p:spPr>
          <a:xfrm>
            <a:off x="7377745" y="715297"/>
            <a:ext cx="4770015" cy="2862008"/>
          </a:xfrm>
          <a:prstGeom prst="rect">
            <a:avLst/>
          </a:prstGeom>
          <a:effectLst>
            <a:innerShdw blurRad="57150" dist="38100" dir="14460000">
              <a:prstClr val="black">
                <a:alpha val="70000"/>
              </a:prstClr>
            </a:innerShdw>
          </a:effectLst>
        </p:spPr>
      </p:pic>
      <p:grpSp>
        <p:nvGrpSpPr>
          <p:cNvPr id="26" name="Group 25">
            <a:extLst>
              <a:ext uri="{FF2B5EF4-FFF2-40B4-BE49-F238E27FC236}">
                <a16:creationId xmlns:a16="http://schemas.microsoft.com/office/drawing/2014/main" id="{DD58A807-BD0E-4B1D-A523-2F20E7FE2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33837"/>
            <a:ext cx="2981858" cy="3208867"/>
            <a:chOff x="9206969" y="2963333"/>
            <a:chExt cx="2981858" cy="3208867"/>
          </a:xfrm>
        </p:grpSpPr>
        <p:cxnSp>
          <p:nvCxnSpPr>
            <p:cNvPr id="18" name="Straight Connector 17">
              <a:extLst>
                <a:ext uri="{FF2B5EF4-FFF2-40B4-BE49-F238E27FC236}">
                  <a16:creationId xmlns:a16="http://schemas.microsoft.com/office/drawing/2014/main" id="{AC82FD88-0436-4D5C-B5A2-7B90191949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2706DBD-9DBD-49D6-80EB-C896096D2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51C7442-3F0F-49E3-9389-D6B4BAE14A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A614368-43A5-4794-BA71-09F8585F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F42B96B-0C70-40CB-A027-175F2A165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0EF91400-FCDB-C622-758F-E9A9EF53D6DC}"/>
              </a:ext>
            </a:extLst>
          </p:cNvPr>
          <p:cNvSpPr txBox="1"/>
          <p:nvPr/>
        </p:nvSpPr>
        <p:spPr>
          <a:xfrm>
            <a:off x="19949" y="2111"/>
            <a:ext cx="12192000" cy="523220"/>
          </a:xfrm>
          <a:prstGeom prst="rect">
            <a:avLst/>
          </a:prstGeom>
          <a:noFill/>
        </p:spPr>
        <p:txBody>
          <a:bodyPr wrap="square">
            <a:spAutoFit/>
          </a:bodyPr>
          <a:lstStyle>
            <a:defPPr>
              <a:defRPr lang="en-US"/>
            </a:defPPr>
            <a:lvl1pPr algn="ctr">
              <a:defRPr sz="2800" b="1">
                <a:ln/>
                <a:solidFill>
                  <a:schemeClr val="bg1"/>
                </a:solidFill>
              </a:defRPr>
            </a:lvl1pPr>
          </a:lstStyle>
          <a:p>
            <a:r>
              <a:rPr lang="en-CA" spc="50" dirty="0">
                <a:ln w="0"/>
                <a:solidFill>
                  <a:schemeClr val="bg2"/>
                </a:solidFill>
                <a:effectLst>
                  <a:innerShdw blurRad="63500" dist="50800" dir="13500000">
                    <a:srgbClr val="000000">
                      <a:alpha val="50000"/>
                    </a:srgbClr>
                  </a:innerShdw>
                </a:effectLst>
              </a:rPr>
              <a:t>References</a:t>
            </a:r>
          </a:p>
        </p:txBody>
      </p:sp>
    </p:spTree>
    <p:extLst>
      <p:ext uri="{BB962C8B-B14F-4D97-AF65-F5344CB8AC3E}">
        <p14:creationId xmlns:p14="http://schemas.microsoft.com/office/powerpoint/2010/main" val="1775430799"/>
      </p:ext>
    </p:extLst>
  </p:cSld>
  <p:clrMapOvr>
    <a:masterClrMapping/>
  </p:clrMapOvr>
  <p:transition spd="slow">
    <p:push dir="u"/>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TM04033919[[fn=Circuit]]</Template>
  <TotalTime>355</TotalTime>
  <Words>1189</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Calibri</vt:lpstr>
      <vt:lpstr>Century Gothic</vt:lpstr>
      <vt:lpstr>inherit</vt:lpstr>
      <vt:lpstr>Wingdings</vt:lpstr>
      <vt:lpstr>Wingdings 3</vt:lpstr>
      <vt:lpstr>Slice</vt:lpstr>
      <vt:lpstr>The Impact of Climate Change on Global Economies Worldwide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Climate Change on Global Economies Worldwide Report</dc:title>
  <dc:creator>Octavian Badea</dc:creator>
  <cp:lastModifiedBy>Octavian Badea</cp:lastModifiedBy>
  <cp:revision>13</cp:revision>
  <dcterms:created xsi:type="dcterms:W3CDTF">2024-05-16T23:55:09Z</dcterms:created>
  <dcterms:modified xsi:type="dcterms:W3CDTF">2024-05-20T16:27:27Z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4e6ac5-0e84-491c-8838-b11844917f54_Enabled">
    <vt:lpwstr>true</vt:lpwstr>
  </property>
  <property fmtid="{D5CDD505-2E9C-101B-9397-08002B2CF9AE}" pid="3" name="MSIP_Label_724e6ac5-0e84-491c-8838-b11844917f54_SetDate">
    <vt:lpwstr>2024-05-20T15:35:25Z</vt:lpwstr>
  </property>
  <property fmtid="{D5CDD505-2E9C-101B-9397-08002B2CF9AE}" pid="4" name="MSIP_Label_724e6ac5-0e84-491c-8838-b11844917f54_Method">
    <vt:lpwstr>Standard</vt:lpwstr>
  </property>
  <property fmtid="{D5CDD505-2E9C-101B-9397-08002B2CF9AE}" pid="5" name="MSIP_Label_724e6ac5-0e84-491c-8838-b11844917f54_Name">
    <vt:lpwstr>Protected</vt:lpwstr>
  </property>
  <property fmtid="{D5CDD505-2E9C-101B-9397-08002B2CF9AE}" pid="6" name="MSIP_Label_724e6ac5-0e84-491c-8838-b11844917f54_SiteId">
    <vt:lpwstr>2ba011f1-f50a-44f3-a200-db3ea74e29b7</vt:lpwstr>
  </property>
  <property fmtid="{D5CDD505-2E9C-101B-9397-08002B2CF9AE}" pid="7" name="MSIP_Label_724e6ac5-0e84-491c-8838-b11844917f54_ActionId">
    <vt:lpwstr>de3ade2c-be98-4e95-b50d-dbc4af1885d8</vt:lpwstr>
  </property>
  <property fmtid="{D5CDD505-2E9C-101B-9397-08002B2CF9AE}" pid="8" name="MSIP_Label_724e6ac5-0e84-491c-8838-b11844917f54_ContentBits">
    <vt:lpwstr>0</vt:lpwstr>
  </property>
</Properties>
</file>